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emi Bold"/>
      <p:regular r:id="rId17"/>
    </p:embeddedFont>
    <p:embeddedFont>
      <p:font typeface="Nunito Semi Bold"/>
      <p:regular r:id="rId18"/>
    </p:embeddedFont>
    <p:embeddedFont>
      <p:font typeface="Nunito Semi Bold"/>
      <p:regular r:id="rId19"/>
    </p:embeddedFont>
    <p:embeddedFont>
      <p:font typeface="Nunito Semi Bold"/>
      <p:regular r:id="rId20"/>
    </p:embeddedFont>
    <p:embeddedFont>
      <p:font typeface="PT Sans"/>
      <p:regular r:id="rId21"/>
    </p:embeddedFont>
    <p:embeddedFont>
      <p:font typeface="PT Sans"/>
      <p:regular r:id="rId22"/>
    </p:embeddedFont>
    <p:embeddedFont>
      <p:font typeface="PT Sans"/>
      <p:regular r:id="rId23"/>
    </p:embeddedFont>
    <p:embeddedFont>
      <p:font typeface="PT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273737"/>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AI Hỗ Trợ Lập Trình GitHub Copilot, Cursor và Frappe</a:t>
            </a:r>
            <a:endParaRPr lang="en-US" sz="4400" dirty="0"/>
          </a:p>
        </p:txBody>
      </p:sp>
      <p:sp>
        <p:nvSpPr>
          <p:cNvPr id="4" name="Text 1"/>
          <p:cNvSpPr/>
          <p:nvPr/>
        </p:nvSpPr>
        <p:spPr>
          <a:xfrm>
            <a:off x="6324124" y="4040743"/>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Bài thuyết trình này sẽ giới thiệu tổng quan về các công cụ AI hỗ trợ lập trình, tập trung vào GitHub Copilot và Cursor, đồng thời đề cập ngắn gọn về Frappe như một nền tảng mã nguồn mở. Chúng ta sẽ cùng nhau khám phá cách AI đang thay đổi thế giới lập trình và những lợi ích mà nó mang lại.</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9738" y="598289"/>
            <a:ext cx="5107543" cy="638413"/>
          </a:xfrm>
          <a:prstGeom prst="rect">
            <a:avLst/>
          </a:prstGeom>
          <a:noFill/>
          <a:ln/>
        </p:spPr>
        <p:txBody>
          <a:bodyPr wrap="none" lIns="0" tIns="0" rIns="0" bIns="0" rtlCol="0" anchor="t"/>
          <a:lstStyle/>
          <a:p>
            <a:pPr algn="l" indent="0" marL="0">
              <a:lnSpc>
                <a:spcPts val="5000"/>
              </a:lnSpc>
              <a:buNone/>
            </a:pPr>
            <a:r>
              <a:rPr lang="en-US" sz="4000" dirty="0">
                <a:solidFill>
                  <a:srgbClr val="00002E"/>
                </a:solidFill>
                <a:latin typeface="Nunito Semi Bold" pitchFamily="34" charset="0"/>
                <a:ea typeface="Nunito Semi Bold" pitchFamily="34" charset="-122"/>
                <a:cs typeface="Nunito Semi Bold" pitchFamily="34" charset="-120"/>
              </a:rPr>
              <a:t>Kết Luận</a:t>
            </a:r>
            <a:endParaRPr lang="en-US" sz="4000" dirty="0"/>
          </a:p>
        </p:txBody>
      </p:sp>
      <p:sp>
        <p:nvSpPr>
          <p:cNvPr id="4" name="Text 1"/>
          <p:cNvSpPr/>
          <p:nvPr/>
        </p:nvSpPr>
        <p:spPr>
          <a:xfrm>
            <a:off x="759738" y="1670685"/>
            <a:ext cx="7624524" cy="716280"/>
          </a:xfrm>
          <a:prstGeom prst="rect">
            <a:avLst/>
          </a:prstGeom>
          <a:noFill/>
          <a:ln/>
        </p:spPr>
        <p:txBody>
          <a:bodyPr wrap="none" lIns="0" tIns="0" rIns="0" bIns="0" rtlCol="0" anchor="t"/>
          <a:lstStyle/>
          <a:p>
            <a:pPr algn="ctr" indent="0" marL="0">
              <a:lnSpc>
                <a:spcPts val="5600"/>
              </a:lnSpc>
              <a:buNone/>
            </a:pPr>
            <a:r>
              <a:rPr lang="en-US" sz="5600" dirty="0">
                <a:solidFill>
                  <a:srgbClr val="2D4DF2"/>
                </a:solidFill>
                <a:latin typeface="Nunito Semi Bold" pitchFamily="34" charset="0"/>
                <a:ea typeface="Nunito Semi Bold" pitchFamily="34" charset="-122"/>
                <a:cs typeface="Nunito Semi Bold" pitchFamily="34" charset="-120"/>
              </a:rPr>
              <a:t>55%</a:t>
            </a:r>
            <a:endParaRPr lang="en-US" sz="5600" dirty="0"/>
          </a:p>
        </p:txBody>
      </p:sp>
      <p:sp>
        <p:nvSpPr>
          <p:cNvPr id="5" name="Text 2"/>
          <p:cNvSpPr/>
          <p:nvPr/>
        </p:nvSpPr>
        <p:spPr>
          <a:xfrm>
            <a:off x="3295055" y="2658189"/>
            <a:ext cx="2553772" cy="319207"/>
          </a:xfrm>
          <a:prstGeom prst="rect">
            <a:avLst/>
          </a:prstGeom>
          <a:noFill/>
          <a:ln/>
        </p:spPr>
        <p:txBody>
          <a:bodyPr wrap="none" lIns="0" tIns="0" rIns="0" bIns="0" rtlCol="0" anchor="t"/>
          <a:lstStyle/>
          <a:p>
            <a:pPr algn="ctr" indent="0" marL="0">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Tiết kiệm thời gian</a:t>
            </a:r>
            <a:endParaRPr lang="en-US" sz="2000" dirty="0"/>
          </a:p>
        </p:txBody>
      </p:sp>
      <p:sp>
        <p:nvSpPr>
          <p:cNvPr id="6" name="Text 3"/>
          <p:cNvSpPr/>
          <p:nvPr/>
        </p:nvSpPr>
        <p:spPr>
          <a:xfrm>
            <a:off x="759738" y="3107531"/>
            <a:ext cx="7624524" cy="347186"/>
          </a:xfrm>
          <a:prstGeom prst="rect">
            <a:avLst/>
          </a:prstGeom>
          <a:noFill/>
          <a:ln/>
        </p:spPr>
        <p:txBody>
          <a:bodyPr wrap="none" lIns="0" tIns="0" rIns="0" bIns="0" rtlCol="0" anchor="t"/>
          <a:lstStyle/>
          <a:p>
            <a:pPr algn="ctr" indent="0" marL="0">
              <a:lnSpc>
                <a:spcPts val="2700"/>
              </a:lnSpc>
              <a:buNone/>
            </a:pPr>
            <a:r>
              <a:rPr lang="en-US" sz="1700" dirty="0">
                <a:solidFill>
                  <a:srgbClr val="00002E"/>
                </a:solidFill>
                <a:latin typeface="PT Sans" pitchFamily="34" charset="0"/>
                <a:ea typeface="PT Sans" pitchFamily="34" charset="-122"/>
                <a:cs typeface="PT Sans" pitchFamily="34" charset="-120"/>
              </a:rPr>
              <a:t>GitHub Copilot giảm 55% thời gian lập trình.</a:t>
            </a:r>
            <a:endParaRPr lang="en-US" sz="1700" dirty="0"/>
          </a:p>
        </p:txBody>
      </p:sp>
      <p:sp>
        <p:nvSpPr>
          <p:cNvPr id="7" name="Text 4"/>
          <p:cNvSpPr/>
          <p:nvPr/>
        </p:nvSpPr>
        <p:spPr>
          <a:xfrm>
            <a:off x="759738" y="4214336"/>
            <a:ext cx="7624524" cy="716280"/>
          </a:xfrm>
          <a:prstGeom prst="rect">
            <a:avLst/>
          </a:prstGeom>
          <a:noFill/>
          <a:ln/>
        </p:spPr>
        <p:txBody>
          <a:bodyPr wrap="none" lIns="0" tIns="0" rIns="0" bIns="0" rtlCol="0" anchor="t"/>
          <a:lstStyle/>
          <a:p>
            <a:pPr algn="ctr" indent="0" marL="0">
              <a:lnSpc>
                <a:spcPts val="5600"/>
              </a:lnSpc>
              <a:buNone/>
            </a:pPr>
            <a:r>
              <a:rPr lang="en-US" sz="5600" dirty="0">
                <a:solidFill>
                  <a:srgbClr val="018CE1"/>
                </a:solidFill>
                <a:latin typeface="Nunito Semi Bold" pitchFamily="34" charset="0"/>
                <a:ea typeface="Nunito Semi Bold" pitchFamily="34" charset="-122"/>
                <a:cs typeface="Nunito Semi Bold" pitchFamily="34" charset="-120"/>
              </a:rPr>
              <a:t>Mã nguồn mở</a:t>
            </a:r>
            <a:endParaRPr lang="en-US" sz="5600" dirty="0"/>
          </a:p>
        </p:txBody>
      </p:sp>
      <p:sp>
        <p:nvSpPr>
          <p:cNvPr id="8" name="Text 5"/>
          <p:cNvSpPr/>
          <p:nvPr/>
        </p:nvSpPr>
        <p:spPr>
          <a:xfrm>
            <a:off x="3295055" y="5201841"/>
            <a:ext cx="2553772" cy="319207"/>
          </a:xfrm>
          <a:prstGeom prst="rect">
            <a:avLst/>
          </a:prstGeom>
          <a:noFill/>
          <a:ln/>
        </p:spPr>
        <p:txBody>
          <a:bodyPr wrap="none" lIns="0" tIns="0" rIns="0" bIns="0" rtlCol="0" anchor="t"/>
          <a:lstStyle/>
          <a:p>
            <a:pPr algn="ctr" indent="0" marL="0">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Cộng đồng</a:t>
            </a:r>
            <a:endParaRPr lang="en-US" sz="2000" dirty="0"/>
          </a:p>
        </p:txBody>
      </p:sp>
      <p:sp>
        <p:nvSpPr>
          <p:cNvPr id="9" name="Text 6"/>
          <p:cNvSpPr/>
          <p:nvPr/>
        </p:nvSpPr>
        <p:spPr>
          <a:xfrm>
            <a:off x="759738" y="5651183"/>
            <a:ext cx="7624524" cy="347186"/>
          </a:xfrm>
          <a:prstGeom prst="rect">
            <a:avLst/>
          </a:prstGeom>
          <a:noFill/>
          <a:ln/>
        </p:spPr>
        <p:txBody>
          <a:bodyPr wrap="none" lIns="0" tIns="0" rIns="0" bIns="0" rtlCol="0" anchor="t"/>
          <a:lstStyle/>
          <a:p>
            <a:pPr algn="ctr" indent="0" marL="0">
              <a:lnSpc>
                <a:spcPts val="2700"/>
              </a:lnSpc>
              <a:buNone/>
            </a:pPr>
            <a:r>
              <a:rPr lang="en-US" sz="1700" dirty="0">
                <a:solidFill>
                  <a:srgbClr val="00002E"/>
                </a:solidFill>
                <a:latin typeface="PT Sans" pitchFamily="34" charset="0"/>
                <a:ea typeface="PT Sans" pitchFamily="34" charset="-122"/>
                <a:cs typeface="PT Sans" pitchFamily="34" charset="-120"/>
              </a:rPr>
              <a:t>AI sẽ ngày càng đóng vai trò quan trọng trong cộng đồng mã nguồn mở.</a:t>
            </a:r>
            <a:endParaRPr lang="en-US" sz="1700" dirty="0"/>
          </a:p>
        </p:txBody>
      </p:sp>
      <p:sp>
        <p:nvSpPr>
          <p:cNvPr id="10" name="Text 7"/>
          <p:cNvSpPr/>
          <p:nvPr/>
        </p:nvSpPr>
        <p:spPr>
          <a:xfrm>
            <a:off x="759738" y="6242566"/>
            <a:ext cx="7624524" cy="1388745"/>
          </a:xfrm>
          <a:prstGeom prst="rect">
            <a:avLst/>
          </a:prstGeom>
          <a:noFill/>
          <a:ln/>
        </p:spPr>
        <p:txBody>
          <a:bodyPr wrap="square" lIns="0" tIns="0" rIns="0" bIns="0" rtlCol="0" anchor="t"/>
          <a:lstStyle/>
          <a:p>
            <a:pPr algn="l" indent="0" marL="0">
              <a:lnSpc>
                <a:spcPts val="2700"/>
              </a:lnSpc>
              <a:buNone/>
            </a:pPr>
            <a:r>
              <a:rPr lang="en-US" sz="1700" dirty="0">
                <a:solidFill>
                  <a:srgbClr val="00002E"/>
                </a:solidFill>
                <a:latin typeface="PT Sans" pitchFamily="34" charset="0"/>
                <a:ea typeface="PT Sans" pitchFamily="34" charset="-122"/>
                <a:cs typeface="PT Sans" pitchFamily="34" charset="-120"/>
              </a:rPr>
              <a:t>AI đang thay đổi cách chúng ta lập trình. GitHub Copilot và Cursor là những công cụ mạnh mẽ giúp nâng cao năng suất và chất lượng code. Hãy tận dụng AI để trở thành một lập trình viên giỏi hơn và đóng góp vào các dự án mã nguồn mở như Frappe.</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687473"/>
            <a:ext cx="11100078"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Tại Sao AI Lại Quan Trọng Trong Lập Trình?</a:t>
            </a:r>
            <a:endParaRPr lang="en-US" sz="4400" dirty="0"/>
          </a:p>
        </p:txBody>
      </p:sp>
      <p:sp>
        <p:nvSpPr>
          <p:cNvPr id="3" name="Text 1"/>
          <p:cNvSpPr/>
          <p:nvPr/>
        </p:nvSpPr>
        <p:spPr>
          <a:xfrm>
            <a:off x="837724" y="298977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Năng suất</a:t>
            </a:r>
            <a:endParaRPr lang="en-US" sz="2200" dirty="0"/>
          </a:p>
        </p:txBody>
      </p:sp>
      <p:sp>
        <p:nvSpPr>
          <p:cNvPr id="4" name="Text 2"/>
          <p:cNvSpPr/>
          <p:nvPr/>
        </p:nvSpPr>
        <p:spPr>
          <a:xfrm>
            <a:off x="837724" y="3581043"/>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AI giúp viết code nhanh hơn, giảm thời gian phát triển. GitHub Copilot đã chứng minh giúp giảm 55% thời gian lập trình.</a:t>
            </a:r>
            <a:endParaRPr lang="en-US" sz="1850" dirty="0"/>
          </a:p>
        </p:txBody>
      </p:sp>
      <p:sp>
        <p:nvSpPr>
          <p:cNvPr id="5" name="Text 3"/>
          <p:cNvSpPr/>
          <p:nvPr/>
        </p:nvSpPr>
        <p:spPr>
          <a:xfrm>
            <a:off x="837724" y="496943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Giảm lỗi</a:t>
            </a:r>
            <a:endParaRPr lang="en-US" sz="2200" dirty="0"/>
          </a:p>
        </p:txBody>
      </p:sp>
      <p:sp>
        <p:nvSpPr>
          <p:cNvPr id="6" name="Text 4"/>
          <p:cNvSpPr/>
          <p:nvPr/>
        </p:nvSpPr>
        <p:spPr>
          <a:xfrm>
            <a:off x="837724" y="5560695"/>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AI có thể phát hiện và sửa lỗi tiềm ẩn trong code, tăng tính ổn định và bảo mật.</a:t>
            </a:r>
            <a:endParaRPr lang="en-US" sz="1850" dirty="0"/>
          </a:p>
        </p:txBody>
      </p:sp>
      <p:sp>
        <p:nvSpPr>
          <p:cNvPr id="7" name="Text 5"/>
          <p:cNvSpPr/>
          <p:nvPr/>
        </p:nvSpPr>
        <p:spPr>
          <a:xfrm>
            <a:off x="7614761" y="298977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Học hỏi</a:t>
            </a:r>
            <a:endParaRPr lang="en-US" sz="2200" dirty="0"/>
          </a:p>
        </p:txBody>
      </p:sp>
      <p:sp>
        <p:nvSpPr>
          <p:cNvPr id="8" name="Text 6"/>
          <p:cNvSpPr/>
          <p:nvPr/>
        </p:nvSpPr>
        <p:spPr>
          <a:xfrm>
            <a:off x="7614761" y="3581043"/>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AI giúp lập trình viên học các ngôn ngữ và framework mới, mở rộng kiến thức và kỹ năng.</a:t>
            </a:r>
            <a:endParaRPr lang="en-US" sz="1850" dirty="0"/>
          </a:p>
        </p:txBody>
      </p:sp>
      <p:sp>
        <p:nvSpPr>
          <p:cNvPr id="9" name="Text 7"/>
          <p:cNvSpPr/>
          <p:nvPr/>
        </p:nvSpPr>
        <p:spPr>
          <a:xfrm>
            <a:off x="7614761" y="458640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Ví dụ thực tế</a:t>
            </a:r>
            <a:endParaRPr lang="en-US" sz="2200" dirty="0"/>
          </a:p>
        </p:txBody>
      </p:sp>
      <p:sp>
        <p:nvSpPr>
          <p:cNvPr id="10" name="Text 8"/>
          <p:cNvSpPr/>
          <p:nvPr/>
        </p:nvSpPr>
        <p:spPr>
          <a:xfrm>
            <a:off x="7614761" y="5177671"/>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GitHub Copilot giảm 55% thời gian lập trình (nguồn: GitHub Next 2022), một con số ấn tượng.</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04267" y="817602"/>
            <a:ext cx="7535466" cy="1351598"/>
          </a:xfrm>
          <a:prstGeom prst="rect">
            <a:avLst/>
          </a:prstGeom>
          <a:noFill/>
          <a:ln/>
        </p:spPr>
        <p:txBody>
          <a:bodyPr wrap="square" lIns="0" tIns="0" rIns="0" bIns="0" rtlCol="0" anchor="t"/>
          <a:lstStyle/>
          <a:p>
            <a:pPr algn="l" indent="0" marL="0">
              <a:lnSpc>
                <a:spcPts val="5300"/>
              </a:lnSpc>
              <a:buNone/>
            </a:pPr>
            <a:r>
              <a:rPr lang="en-US" sz="4250" dirty="0">
                <a:solidFill>
                  <a:srgbClr val="00002E"/>
                </a:solidFill>
                <a:latin typeface="Nunito Semi Bold" pitchFamily="34" charset="0"/>
                <a:ea typeface="Nunito Semi Bold" pitchFamily="34" charset="-122"/>
                <a:cs typeface="Nunito Semi Bold" pitchFamily="34" charset="-120"/>
              </a:rPr>
              <a:t>GitHub Copilot: Trợ Lý Lập Trình AI Của Bạn</a:t>
            </a:r>
            <a:endParaRPr lang="en-US" sz="4250" dirty="0"/>
          </a:p>
        </p:txBody>
      </p:sp>
      <p:sp>
        <p:nvSpPr>
          <p:cNvPr id="4" name="Shape 1"/>
          <p:cNvSpPr/>
          <p:nvPr/>
        </p:nvSpPr>
        <p:spPr>
          <a:xfrm>
            <a:off x="804267" y="2772370"/>
            <a:ext cx="516969" cy="516969"/>
          </a:xfrm>
          <a:prstGeom prst="roundRect">
            <a:avLst>
              <a:gd name="adj" fmla="val 66679"/>
            </a:avLst>
          </a:prstGeom>
          <a:solidFill>
            <a:srgbClr val="F3F3FF"/>
          </a:solidFill>
          <a:ln w="22860">
            <a:solidFill>
              <a:srgbClr val="2D4DF2"/>
            </a:solidFill>
            <a:prstDash val="solid"/>
          </a:ln>
        </p:spPr>
      </p:sp>
      <p:sp>
        <p:nvSpPr>
          <p:cNvPr id="5" name="Text 2"/>
          <p:cNvSpPr/>
          <p:nvPr/>
        </p:nvSpPr>
        <p:spPr>
          <a:xfrm>
            <a:off x="1551027" y="2772370"/>
            <a:ext cx="2703552" cy="337899"/>
          </a:xfrm>
          <a:prstGeom prst="rect">
            <a:avLst/>
          </a:prstGeom>
          <a:noFill/>
          <a:ln/>
        </p:spPr>
        <p:txBody>
          <a:bodyPr wrap="none" lIns="0" tIns="0" rIns="0" bIns="0" rtlCol="0" anchor="t"/>
          <a:lstStyle/>
          <a:p>
            <a:pPr algn="l" indent="0" marL="0">
              <a:lnSpc>
                <a:spcPts val="2650"/>
              </a:lnSpc>
              <a:buNone/>
            </a:pPr>
            <a:r>
              <a:rPr lang="en-US" sz="2100" dirty="0">
                <a:solidFill>
                  <a:srgbClr val="00002E"/>
                </a:solidFill>
                <a:latin typeface="Nunito Semi Bold" pitchFamily="34" charset="0"/>
                <a:ea typeface="Nunito Semi Bold" pitchFamily="34" charset="-122"/>
                <a:cs typeface="Nunito Semi Bold" pitchFamily="34" charset="-120"/>
              </a:rPr>
              <a:t>GitHub Copilot là gì?</a:t>
            </a:r>
            <a:endParaRPr lang="en-US" sz="2100" dirty="0"/>
          </a:p>
        </p:txBody>
      </p:sp>
      <p:sp>
        <p:nvSpPr>
          <p:cNvPr id="6" name="Text 3"/>
          <p:cNvSpPr/>
          <p:nvPr/>
        </p:nvSpPr>
        <p:spPr>
          <a:xfrm>
            <a:off x="1551027" y="3248144"/>
            <a:ext cx="2906078" cy="1102995"/>
          </a:xfrm>
          <a:prstGeom prst="rect">
            <a:avLst/>
          </a:prstGeom>
          <a:noFill/>
          <a:ln/>
        </p:spPr>
        <p:txBody>
          <a:bodyPr wrap="square" lIns="0" tIns="0" rIns="0" bIns="0" rtlCol="0" anchor="t"/>
          <a:lstStyle/>
          <a:p>
            <a:pPr algn="l" indent="0" marL="0">
              <a:lnSpc>
                <a:spcPts val="2850"/>
              </a:lnSpc>
              <a:buNone/>
            </a:pPr>
            <a:r>
              <a:rPr lang="en-US" sz="1800" dirty="0">
                <a:solidFill>
                  <a:srgbClr val="00002E"/>
                </a:solidFill>
                <a:latin typeface="PT Sans" pitchFamily="34" charset="0"/>
                <a:ea typeface="PT Sans" pitchFamily="34" charset="-122"/>
                <a:cs typeface="PT Sans" pitchFamily="34" charset="-120"/>
              </a:rPr>
              <a:t>Công cụ hỗ trợ viết code tự động dựa trên AI, được phát triển bởi GitHub và OpenAI.</a:t>
            </a:r>
            <a:endParaRPr lang="en-US" sz="1800" dirty="0"/>
          </a:p>
        </p:txBody>
      </p:sp>
      <p:sp>
        <p:nvSpPr>
          <p:cNvPr id="7" name="Shape 4"/>
          <p:cNvSpPr/>
          <p:nvPr/>
        </p:nvSpPr>
        <p:spPr>
          <a:xfrm>
            <a:off x="4686895" y="2772370"/>
            <a:ext cx="516969" cy="516969"/>
          </a:xfrm>
          <a:prstGeom prst="roundRect">
            <a:avLst>
              <a:gd name="adj" fmla="val 66679"/>
            </a:avLst>
          </a:prstGeom>
          <a:solidFill>
            <a:srgbClr val="F3F3FF"/>
          </a:solidFill>
          <a:ln w="22860">
            <a:solidFill>
              <a:srgbClr val="018CE1"/>
            </a:solidFill>
            <a:prstDash val="solid"/>
          </a:ln>
        </p:spPr>
      </p:sp>
      <p:sp>
        <p:nvSpPr>
          <p:cNvPr id="8" name="Text 5"/>
          <p:cNvSpPr/>
          <p:nvPr/>
        </p:nvSpPr>
        <p:spPr>
          <a:xfrm>
            <a:off x="5433655" y="2772370"/>
            <a:ext cx="2703552" cy="337899"/>
          </a:xfrm>
          <a:prstGeom prst="rect">
            <a:avLst/>
          </a:prstGeom>
          <a:noFill/>
          <a:ln/>
        </p:spPr>
        <p:txBody>
          <a:bodyPr wrap="none" lIns="0" tIns="0" rIns="0" bIns="0" rtlCol="0" anchor="t"/>
          <a:lstStyle/>
          <a:p>
            <a:pPr algn="l" indent="0" marL="0">
              <a:lnSpc>
                <a:spcPts val="2650"/>
              </a:lnSpc>
              <a:buNone/>
            </a:pPr>
            <a:r>
              <a:rPr lang="en-US" sz="2100" dirty="0">
                <a:solidFill>
                  <a:srgbClr val="00002E"/>
                </a:solidFill>
                <a:latin typeface="Nunito Semi Bold" pitchFamily="34" charset="0"/>
                <a:ea typeface="Nunito Semi Bold" pitchFamily="34" charset="-122"/>
                <a:cs typeface="Nunito Semi Bold" pitchFamily="34" charset="-120"/>
              </a:rPr>
              <a:t>Hoạt động</a:t>
            </a:r>
            <a:endParaRPr lang="en-US" sz="2100" dirty="0"/>
          </a:p>
        </p:txBody>
      </p:sp>
      <p:sp>
        <p:nvSpPr>
          <p:cNvPr id="9" name="Text 6"/>
          <p:cNvSpPr/>
          <p:nvPr/>
        </p:nvSpPr>
        <p:spPr>
          <a:xfrm>
            <a:off x="5433655" y="3248144"/>
            <a:ext cx="2906078" cy="1102995"/>
          </a:xfrm>
          <a:prstGeom prst="rect">
            <a:avLst/>
          </a:prstGeom>
          <a:noFill/>
          <a:ln/>
        </p:spPr>
        <p:txBody>
          <a:bodyPr wrap="square" lIns="0" tIns="0" rIns="0" bIns="0" rtlCol="0" anchor="t"/>
          <a:lstStyle/>
          <a:p>
            <a:pPr algn="l" indent="0" marL="0">
              <a:lnSpc>
                <a:spcPts val="2850"/>
              </a:lnSpc>
              <a:buNone/>
            </a:pPr>
            <a:r>
              <a:rPr lang="en-US" sz="1800" dirty="0">
                <a:solidFill>
                  <a:srgbClr val="00002E"/>
                </a:solidFill>
                <a:latin typeface="PT Sans" pitchFamily="34" charset="0"/>
                <a:ea typeface="PT Sans" pitchFamily="34" charset="-122"/>
                <a:cs typeface="PT Sans" pitchFamily="34" charset="-120"/>
              </a:rPr>
              <a:t>Gợi ý code theo ngữ cảnh, hoàn thành dòng code, tạo hàm, viết comment.</a:t>
            </a:r>
            <a:endParaRPr lang="en-US" sz="1800" dirty="0"/>
          </a:p>
        </p:txBody>
      </p:sp>
      <p:sp>
        <p:nvSpPr>
          <p:cNvPr id="10" name="Shape 7"/>
          <p:cNvSpPr/>
          <p:nvPr/>
        </p:nvSpPr>
        <p:spPr>
          <a:xfrm>
            <a:off x="804267" y="4839414"/>
            <a:ext cx="516969" cy="516969"/>
          </a:xfrm>
          <a:prstGeom prst="roundRect">
            <a:avLst>
              <a:gd name="adj" fmla="val 66679"/>
            </a:avLst>
          </a:prstGeom>
          <a:solidFill>
            <a:srgbClr val="F3F3FF"/>
          </a:solidFill>
          <a:ln w="22860">
            <a:solidFill>
              <a:srgbClr val="DA33BF"/>
            </a:solidFill>
            <a:prstDash val="solid"/>
          </a:ln>
        </p:spPr>
      </p:sp>
      <p:sp>
        <p:nvSpPr>
          <p:cNvPr id="11" name="Text 8"/>
          <p:cNvSpPr/>
          <p:nvPr/>
        </p:nvSpPr>
        <p:spPr>
          <a:xfrm>
            <a:off x="1551027" y="4839414"/>
            <a:ext cx="2703552" cy="337899"/>
          </a:xfrm>
          <a:prstGeom prst="rect">
            <a:avLst/>
          </a:prstGeom>
          <a:noFill/>
          <a:ln/>
        </p:spPr>
        <p:txBody>
          <a:bodyPr wrap="none" lIns="0" tIns="0" rIns="0" bIns="0" rtlCol="0" anchor="t"/>
          <a:lstStyle/>
          <a:p>
            <a:pPr algn="l" indent="0" marL="0">
              <a:lnSpc>
                <a:spcPts val="2650"/>
              </a:lnSpc>
              <a:buNone/>
            </a:pPr>
            <a:r>
              <a:rPr lang="en-US" sz="2100" dirty="0">
                <a:solidFill>
                  <a:srgbClr val="00002E"/>
                </a:solidFill>
                <a:latin typeface="Nunito Semi Bold" pitchFamily="34" charset="0"/>
                <a:ea typeface="Nunito Semi Bold" pitchFamily="34" charset="-122"/>
                <a:cs typeface="Nunito Semi Bold" pitchFamily="34" charset="-120"/>
              </a:rPr>
              <a:t>Ưu điểm</a:t>
            </a:r>
            <a:endParaRPr lang="en-US" sz="2100" dirty="0"/>
          </a:p>
        </p:txBody>
      </p:sp>
      <p:sp>
        <p:nvSpPr>
          <p:cNvPr id="12" name="Text 9"/>
          <p:cNvSpPr/>
          <p:nvPr/>
        </p:nvSpPr>
        <p:spPr>
          <a:xfrm>
            <a:off x="1551027" y="5315188"/>
            <a:ext cx="6788706" cy="735330"/>
          </a:xfrm>
          <a:prstGeom prst="rect">
            <a:avLst/>
          </a:prstGeom>
          <a:noFill/>
          <a:ln/>
        </p:spPr>
        <p:txBody>
          <a:bodyPr wrap="square" lIns="0" tIns="0" rIns="0" bIns="0" rtlCol="0" anchor="t"/>
          <a:lstStyle/>
          <a:p>
            <a:pPr algn="l" indent="0" marL="0">
              <a:lnSpc>
                <a:spcPts val="2850"/>
              </a:lnSpc>
              <a:buNone/>
            </a:pPr>
            <a:r>
              <a:rPr lang="en-US" sz="1800" dirty="0">
                <a:solidFill>
                  <a:srgbClr val="00002E"/>
                </a:solidFill>
                <a:latin typeface="PT Sans" pitchFamily="34" charset="0"/>
                <a:ea typeface="PT Sans" pitchFamily="34" charset="-122"/>
                <a:cs typeface="PT Sans" pitchFamily="34" charset="-120"/>
              </a:rPr>
              <a:t>Tăng tốc độ lập trình, gợi ý code chất lượng cao, học hỏi phong cách code của bạn.</a:t>
            </a:r>
            <a:endParaRPr lang="en-US" sz="1800" dirty="0"/>
          </a:p>
        </p:txBody>
      </p:sp>
      <p:sp>
        <p:nvSpPr>
          <p:cNvPr id="13" name="Text 10"/>
          <p:cNvSpPr/>
          <p:nvPr/>
        </p:nvSpPr>
        <p:spPr>
          <a:xfrm>
            <a:off x="804267" y="6309003"/>
            <a:ext cx="7535466" cy="1102995"/>
          </a:xfrm>
          <a:prstGeom prst="rect">
            <a:avLst/>
          </a:prstGeom>
          <a:noFill/>
          <a:ln/>
        </p:spPr>
        <p:txBody>
          <a:bodyPr wrap="square" lIns="0" tIns="0" rIns="0" bIns="0" rtlCol="0" anchor="t"/>
          <a:lstStyle/>
          <a:p>
            <a:pPr algn="l" indent="0" marL="0">
              <a:lnSpc>
                <a:spcPts val="2850"/>
              </a:lnSpc>
              <a:buNone/>
            </a:pPr>
            <a:r>
              <a:rPr lang="en-US" sz="1800" dirty="0">
                <a:solidFill>
                  <a:srgbClr val="00002E"/>
                </a:solidFill>
                <a:latin typeface="PT Sans" pitchFamily="34" charset="0"/>
                <a:ea typeface="PT Sans" pitchFamily="34" charset="-122"/>
                <a:cs typeface="PT Sans" pitchFamily="34" charset="-120"/>
              </a:rPr>
              <a:t>GitHub Copilot hỗ trợ nhiều ngôn ngữ lập trình phổ biến như Python, JavaScript, TypeScript, Go, Ruby, v.v. Miễn phí cho sinh viên và người duy trì dự án mã nguồn mở phổ biến, trả phí cho người dùng khác.</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16504" y="652820"/>
            <a:ext cx="7483792" cy="1394936"/>
          </a:xfrm>
          <a:prstGeom prst="rect">
            <a:avLst/>
          </a:prstGeom>
          <a:noFill/>
          <a:ln/>
        </p:spPr>
        <p:txBody>
          <a:bodyPr wrap="square" lIns="0" tIns="0" rIns="0" bIns="0" rtlCol="0" anchor="t"/>
          <a:lstStyle/>
          <a:p>
            <a:pPr algn="l" indent="0" marL="0">
              <a:lnSpc>
                <a:spcPts val="5450"/>
              </a:lnSpc>
              <a:buNone/>
            </a:pPr>
            <a:r>
              <a:rPr lang="en-US" sz="4350" dirty="0">
                <a:solidFill>
                  <a:srgbClr val="00002E"/>
                </a:solidFill>
                <a:latin typeface="Nunito Semi Bold" pitchFamily="34" charset="0"/>
                <a:ea typeface="Nunito Semi Bold" pitchFamily="34" charset="-122"/>
                <a:cs typeface="Nunito Semi Bold" pitchFamily="34" charset="-120"/>
              </a:rPr>
              <a:t>Cách Sử Dụng GitHub Copilot</a:t>
            </a:r>
            <a:endParaRPr lang="en-US" sz="4350" dirty="0"/>
          </a:p>
        </p:txBody>
      </p:sp>
      <p:pic>
        <p:nvPicPr>
          <p:cNvPr id="4" name="Image 1" descr="preencoded.png">    </p:cNvPr>
          <p:cNvPicPr>
            <a:picLocks noChangeAspect="1"/>
          </p:cNvPicPr>
          <p:nvPr/>
        </p:nvPicPr>
        <p:blipFill>
          <a:blip r:embed="rId2"/>
          <a:stretch>
            <a:fillRect/>
          </a:stretch>
        </p:blipFill>
        <p:spPr>
          <a:xfrm>
            <a:off x="6316504" y="2403515"/>
            <a:ext cx="1185863" cy="1724382"/>
          </a:xfrm>
          <a:prstGeom prst="rect">
            <a:avLst/>
          </a:prstGeom>
        </p:spPr>
      </p:pic>
      <p:sp>
        <p:nvSpPr>
          <p:cNvPr id="5" name="Text 1"/>
          <p:cNvSpPr/>
          <p:nvPr/>
        </p:nvSpPr>
        <p:spPr>
          <a:xfrm>
            <a:off x="7858125" y="2640687"/>
            <a:ext cx="2790349" cy="348853"/>
          </a:xfrm>
          <a:prstGeom prst="rect">
            <a:avLst/>
          </a:prstGeom>
          <a:noFill/>
          <a:ln/>
        </p:spPr>
        <p:txBody>
          <a:bodyPr wrap="non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Cài đặt</a:t>
            </a:r>
            <a:endParaRPr lang="en-US" sz="2150" dirty="0"/>
          </a:p>
        </p:txBody>
      </p:sp>
      <p:sp>
        <p:nvSpPr>
          <p:cNvPr id="6" name="Text 2"/>
          <p:cNvSpPr/>
          <p:nvPr/>
        </p:nvSpPr>
        <p:spPr>
          <a:xfrm>
            <a:off x="7858125" y="3131820"/>
            <a:ext cx="5942171" cy="758904"/>
          </a:xfrm>
          <a:prstGeom prst="rect">
            <a:avLst/>
          </a:prstGeom>
          <a:noFill/>
          <a:ln/>
        </p:spPr>
        <p:txBody>
          <a:bodyPr wrap="square" lIns="0" tIns="0" rIns="0" bIns="0" rtlCol="0" anchor="t"/>
          <a:lstStyle/>
          <a:p>
            <a:pPr algn="l" indent="0" marL="0">
              <a:lnSpc>
                <a:spcPts val="2950"/>
              </a:lnSpc>
              <a:buNone/>
            </a:pPr>
            <a:r>
              <a:rPr lang="en-US" sz="1850" dirty="0">
                <a:solidFill>
                  <a:srgbClr val="00002E"/>
                </a:solidFill>
                <a:latin typeface="PT Sans" pitchFamily="34" charset="0"/>
                <a:ea typeface="PT Sans" pitchFamily="34" charset="-122"/>
                <a:cs typeface="PT Sans" pitchFamily="34" charset="-120"/>
              </a:rPr>
              <a:t>Cài đặt Copilot trên VS Code, Neovim, JetBrains. Tìm kiếm "GitHub Copilot" trên extension marketplace và cài đặt.</a:t>
            </a:r>
            <a:endParaRPr lang="en-US" sz="1850" dirty="0"/>
          </a:p>
        </p:txBody>
      </p:sp>
      <p:pic>
        <p:nvPicPr>
          <p:cNvPr id="7" name="Image 2" descr="preencoded.png">    </p:cNvPr>
          <p:cNvPicPr>
            <a:picLocks noChangeAspect="1"/>
          </p:cNvPicPr>
          <p:nvPr/>
        </p:nvPicPr>
        <p:blipFill>
          <a:blip r:embed="rId3"/>
          <a:stretch>
            <a:fillRect/>
          </a:stretch>
        </p:blipFill>
        <p:spPr>
          <a:xfrm>
            <a:off x="6316504" y="4127897"/>
            <a:ext cx="1185863" cy="1724382"/>
          </a:xfrm>
          <a:prstGeom prst="rect">
            <a:avLst/>
          </a:prstGeom>
        </p:spPr>
      </p:pic>
      <p:sp>
        <p:nvSpPr>
          <p:cNvPr id="8" name="Text 3"/>
          <p:cNvSpPr/>
          <p:nvPr/>
        </p:nvSpPr>
        <p:spPr>
          <a:xfrm>
            <a:off x="7858125" y="4365069"/>
            <a:ext cx="2790349" cy="348853"/>
          </a:xfrm>
          <a:prstGeom prst="rect">
            <a:avLst/>
          </a:prstGeom>
          <a:noFill/>
          <a:ln/>
        </p:spPr>
        <p:txBody>
          <a:bodyPr wrap="non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Viết code</a:t>
            </a:r>
            <a:endParaRPr lang="en-US" sz="2150" dirty="0"/>
          </a:p>
        </p:txBody>
      </p:sp>
      <p:sp>
        <p:nvSpPr>
          <p:cNvPr id="9" name="Text 4"/>
          <p:cNvSpPr/>
          <p:nvPr/>
        </p:nvSpPr>
        <p:spPr>
          <a:xfrm>
            <a:off x="7858125" y="4856202"/>
            <a:ext cx="5942171" cy="758904"/>
          </a:xfrm>
          <a:prstGeom prst="rect">
            <a:avLst/>
          </a:prstGeom>
          <a:noFill/>
          <a:ln/>
        </p:spPr>
        <p:txBody>
          <a:bodyPr wrap="square" lIns="0" tIns="0" rIns="0" bIns="0" rtlCol="0" anchor="t"/>
          <a:lstStyle/>
          <a:p>
            <a:pPr algn="l" indent="0" marL="0">
              <a:lnSpc>
                <a:spcPts val="2950"/>
              </a:lnSpc>
              <a:buNone/>
            </a:pPr>
            <a:r>
              <a:rPr lang="en-US" sz="1850" dirty="0">
                <a:solidFill>
                  <a:srgbClr val="00002E"/>
                </a:solidFill>
                <a:latin typeface="PT Sans" pitchFamily="34" charset="0"/>
                <a:ea typeface="PT Sans" pitchFamily="34" charset="-122"/>
                <a:cs typeface="PT Sans" pitchFamily="34" charset="-120"/>
              </a:rPr>
              <a:t>Copilot tự động gợi ý code khi bạn gõ. Bạn chỉ cần gõ vài ký tự, Copilot sẽ đưa ra các gợi ý phù hợp.</a:t>
            </a:r>
            <a:endParaRPr lang="en-US" sz="1850" dirty="0"/>
          </a:p>
        </p:txBody>
      </p:sp>
      <p:pic>
        <p:nvPicPr>
          <p:cNvPr id="10" name="Image 3" descr="preencoded.png">    </p:cNvPr>
          <p:cNvPicPr>
            <a:picLocks noChangeAspect="1"/>
          </p:cNvPicPr>
          <p:nvPr/>
        </p:nvPicPr>
        <p:blipFill>
          <a:blip r:embed="rId4"/>
          <a:stretch>
            <a:fillRect/>
          </a:stretch>
        </p:blipFill>
        <p:spPr>
          <a:xfrm>
            <a:off x="6316504" y="5852279"/>
            <a:ext cx="1185863" cy="1724382"/>
          </a:xfrm>
          <a:prstGeom prst="rect">
            <a:avLst/>
          </a:prstGeom>
        </p:spPr>
      </p:pic>
      <p:sp>
        <p:nvSpPr>
          <p:cNvPr id="11" name="Text 5"/>
          <p:cNvSpPr/>
          <p:nvPr/>
        </p:nvSpPr>
        <p:spPr>
          <a:xfrm>
            <a:off x="7858125" y="6089452"/>
            <a:ext cx="2790349" cy="348853"/>
          </a:xfrm>
          <a:prstGeom prst="rect">
            <a:avLst/>
          </a:prstGeom>
          <a:noFill/>
          <a:ln/>
        </p:spPr>
        <p:txBody>
          <a:bodyPr wrap="non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Chấp nhận gợi ý</a:t>
            </a: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algn="l" indent="0" marL="0">
              <a:lnSpc>
                <a:spcPts val="2950"/>
              </a:lnSpc>
              <a:buNone/>
            </a:pPr>
            <a:r>
              <a:rPr lang="en-US" sz="1850" dirty="0">
                <a:solidFill>
                  <a:srgbClr val="00002E"/>
                </a:solidFill>
                <a:latin typeface="PT Sans" pitchFamily="34" charset="0"/>
                <a:ea typeface="PT Sans" pitchFamily="34" charset="-122"/>
                <a:cs typeface="PT Sans" pitchFamily="34" charset="-120"/>
              </a:rPr>
              <a:t>Nhấn Tab để chấp nhận gợi ý của Copilot. Bạn có thể tinh chỉnh các gợi ý này cho phù hợp với nhu cầu của mình.</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99204" y="1670804"/>
            <a:ext cx="4887992" cy="4887992"/>
          </a:xfrm>
          <a:prstGeom prst="rect">
            <a:avLst/>
          </a:prstGeom>
        </p:spPr>
      </p:pic>
      <p:sp>
        <p:nvSpPr>
          <p:cNvPr id="4" name="Text 0"/>
          <p:cNvSpPr/>
          <p:nvPr/>
        </p:nvSpPr>
        <p:spPr>
          <a:xfrm>
            <a:off x="6324124" y="751165"/>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Cursor: IDE Lập Trình Được Thiết Kế Cho AI</a:t>
            </a:r>
            <a:endParaRPr lang="en-US" sz="4400" dirty="0"/>
          </a:p>
        </p:txBody>
      </p:sp>
      <p:sp>
        <p:nvSpPr>
          <p:cNvPr id="5" name="Shape 1"/>
          <p:cNvSpPr/>
          <p:nvPr/>
        </p:nvSpPr>
        <p:spPr>
          <a:xfrm>
            <a:off x="6324124" y="2518172"/>
            <a:ext cx="3614618" cy="2935010"/>
          </a:xfrm>
          <a:prstGeom prst="roundRect">
            <a:avLst>
              <a:gd name="adj" fmla="val 12234"/>
            </a:avLst>
          </a:prstGeom>
          <a:solidFill>
            <a:srgbClr val="F3F3FF"/>
          </a:solidFill>
          <a:ln w="22860">
            <a:solidFill>
              <a:srgbClr val="2D4DF2"/>
            </a:solidFill>
            <a:prstDash val="solid"/>
          </a:ln>
        </p:spPr>
      </p:sp>
      <p:sp>
        <p:nvSpPr>
          <p:cNvPr id="6" name="Text 2"/>
          <p:cNvSpPr/>
          <p:nvPr/>
        </p:nvSpPr>
        <p:spPr>
          <a:xfrm>
            <a:off x="6586299" y="278034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Cursor là gì?</a:t>
            </a:r>
            <a:endParaRPr lang="en-US" sz="2200" dirty="0"/>
          </a:p>
        </p:txBody>
      </p:sp>
      <p:sp>
        <p:nvSpPr>
          <p:cNvPr id="7" name="Text 3"/>
          <p:cNvSpPr/>
          <p:nvPr/>
        </p:nvSpPr>
        <p:spPr>
          <a:xfrm>
            <a:off x="6586299" y="3275886"/>
            <a:ext cx="3090267" cy="1915120"/>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Một IDE mã nguồn đóng, miễn phí dựa trên VS Code, được tối ưu hóa cho AI. Tích hợp sẵn GitHub Copilot và GPT-4.</a:t>
            </a:r>
            <a:endParaRPr lang="en-US" sz="1850" dirty="0"/>
          </a:p>
        </p:txBody>
      </p:sp>
      <p:sp>
        <p:nvSpPr>
          <p:cNvPr id="8" name="Shape 4"/>
          <p:cNvSpPr/>
          <p:nvPr/>
        </p:nvSpPr>
        <p:spPr>
          <a:xfrm>
            <a:off x="10178058" y="2518172"/>
            <a:ext cx="3614618" cy="2935010"/>
          </a:xfrm>
          <a:prstGeom prst="roundRect">
            <a:avLst>
              <a:gd name="adj" fmla="val 12234"/>
            </a:avLst>
          </a:prstGeom>
          <a:solidFill>
            <a:srgbClr val="F3F3FF"/>
          </a:solidFill>
          <a:ln w="22860">
            <a:solidFill>
              <a:srgbClr val="018CE1"/>
            </a:solidFill>
            <a:prstDash val="solid"/>
          </a:ln>
        </p:spPr>
      </p:sp>
      <p:sp>
        <p:nvSpPr>
          <p:cNvPr id="9" name="Text 5"/>
          <p:cNvSpPr/>
          <p:nvPr/>
        </p:nvSpPr>
        <p:spPr>
          <a:xfrm>
            <a:off x="10440233" y="278034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Tìm kiếm code</a:t>
            </a:r>
            <a:endParaRPr lang="en-US" sz="2200" dirty="0"/>
          </a:p>
        </p:txBody>
      </p:sp>
      <p:sp>
        <p:nvSpPr>
          <p:cNvPr id="10" name="Text 6"/>
          <p:cNvSpPr/>
          <p:nvPr/>
        </p:nvSpPr>
        <p:spPr>
          <a:xfrm>
            <a:off x="10440233" y="3275886"/>
            <a:ext cx="3090267" cy="1532096"/>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Khả năng tìm kiếm code thông minh hơn, có thể tìm kiếm theo ý nghĩa (semantic search).</a:t>
            </a:r>
            <a:endParaRPr lang="en-US" sz="1850" dirty="0"/>
          </a:p>
        </p:txBody>
      </p:sp>
      <p:sp>
        <p:nvSpPr>
          <p:cNvPr id="11" name="Shape 7"/>
          <p:cNvSpPr/>
          <p:nvPr/>
        </p:nvSpPr>
        <p:spPr>
          <a:xfrm>
            <a:off x="6324124" y="5692497"/>
            <a:ext cx="7468553" cy="1785938"/>
          </a:xfrm>
          <a:prstGeom prst="roundRect">
            <a:avLst>
              <a:gd name="adj" fmla="val 20105"/>
            </a:avLst>
          </a:prstGeom>
          <a:solidFill>
            <a:srgbClr val="F3F3FF"/>
          </a:solidFill>
          <a:ln w="22860">
            <a:solidFill>
              <a:srgbClr val="DA33BF"/>
            </a:solidFill>
            <a:prstDash val="solid"/>
          </a:ln>
        </p:spPr>
      </p:sp>
      <p:sp>
        <p:nvSpPr>
          <p:cNvPr id="12" name="Text 8"/>
          <p:cNvSpPr/>
          <p:nvPr/>
        </p:nvSpPr>
        <p:spPr>
          <a:xfrm>
            <a:off x="6586299" y="595467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Tự động refactor code</a:t>
            </a:r>
            <a:endParaRPr lang="en-US" sz="2200" dirty="0"/>
          </a:p>
        </p:txBody>
      </p:sp>
      <p:sp>
        <p:nvSpPr>
          <p:cNvPr id="13" name="Text 9"/>
          <p:cNvSpPr/>
          <p:nvPr/>
        </p:nvSpPr>
        <p:spPr>
          <a:xfrm>
            <a:off x="6586299" y="6450211"/>
            <a:ext cx="6944201"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AI tự động đề xuất refactor code để tối ưu hóa hiệu suất và tính dễ đọc.</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46936" y="1618536"/>
            <a:ext cx="4992529" cy="4992529"/>
          </a:xfrm>
          <a:prstGeom prst="rect">
            <a:avLst/>
          </a:prstGeom>
        </p:spPr>
      </p:pic>
      <p:sp>
        <p:nvSpPr>
          <p:cNvPr id="4" name="Text 0"/>
          <p:cNvSpPr/>
          <p:nvPr/>
        </p:nvSpPr>
        <p:spPr>
          <a:xfrm>
            <a:off x="6177915" y="822722"/>
            <a:ext cx="7291745" cy="581144"/>
          </a:xfrm>
          <a:prstGeom prst="rect">
            <a:avLst/>
          </a:prstGeom>
          <a:noFill/>
          <a:ln/>
        </p:spPr>
        <p:txBody>
          <a:bodyPr wrap="none" lIns="0" tIns="0" rIns="0" bIns="0" rtlCol="0" anchor="t"/>
          <a:lstStyle/>
          <a:p>
            <a:pPr algn="l" indent="0" marL="0">
              <a:lnSpc>
                <a:spcPts val="4550"/>
              </a:lnSpc>
              <a:buNone/>
            </a:pPr>
            <a:r>
              <a:rPr lang="en-US" sz="3650" dirty="0">
                <a:solidFill>
                  <a:srgbClr val="00002E"/>
                </a:solidFill>
                <a:latin typeface="Nunito Semi Bold" pitchFamily="34" charset="0"/>
                <a:ea typeface="Nunito Semi Bold" pitchFamily="34" charset="-122"/>
                <a:cs typeface="Nunito Semi Bold" pitchFamily="34" charset="-120"/>
              </a:rPr>
              <a:t>Các Tính Năng Nổi Bật Của Cursor</a:t>
            </a:r>
            <a:endParaRPr lang="en-US" sz="3650" dirty="0"/>
          </a:p>
        </p:txBody>
      </p:sp>
      <p:sp>
        <p:nvSpPr>
          <p:cNvPr id="5" name="Shape 1"/>
          <p:cNvSpPr/>
          <p:nvPr/>
        </p:nvSpPr>
        <p:spPr>
          <a:xfrm>
            <a:off x="6400205" y="1700213"/>
            <a:ext cx="22860" cy="5706547"/>
          </a:xfrm>
          <a:prstGeom prst="roundRect">
            <a:avLst>
              <a:gd name="adj" fmla="val 1296604"/>
            </a:avLst>
          </a:prstGeom>
          <a:solidFill>
            <a:srgbClr val="000000">
              <a:alpha val="8000"/>
            </a:srgbClr>
          </a:solidFill>
          <a:ln/>
        </p:spPr>
      </p:sp>
      <p:sp>
        <p:nvSpPr>
          <p:cNvPr id="6" name="Shape 2"/>
          <p:cNvSpPr/>
          <p:nvPr/>
        </p:nvSpPr>
        <p:spPr>
          <a:xfrm>
            <a:off x="6599634" y="2133362"/>
            <a:ext cx="592693" cy="22860"/>
          </a:xfrm>
          <a:prstGeom prst="roundRect">
            <a:avLst>
              <a:gd name="adj" fmla="val 1296604"/>
            </a:avLst>
          </a:prstGeom>
          <a:solidFill>
            <a:srgbClr val="2D4DF2"/>
          </a:solidFill>
          <a:ln/>
        </p:spPr>
      </p:sp>
      <p:sp>
        <p:nvSpPr>
          <p:cNvPr id="7" name="Shape 3"/>
          <p:cNvSpPr/>
          <p:nvPr/>
        </p:nvSpPr>
        <p:spPr>
          <a:xfrm>
            <a:off x="6177915" y="1922502"/>
            <a:ext cx="444579" cy="444579"/>
          </a:xfrm>
          <a:prstGeom prst="roundRect">
            <a:avLst>
              <a:gd name="adj" fmla="val 66671"/>
            </a:avLst>
          </a:prstGeom>
          <a:solidFill>
            <a:srgbClr val="F3F3FF"/>
          </a:solidFill>
          <a:ln w="22860">
            <a:solidFill>
              <a:srgbClr val="2D4DF2"/>
            </a:solidFill>
            <a:prstDash val="solid"/>
          </a:ln>
        </p:spPr>
      </p:sp>
      <p:sp>
        <p:nvSpPr>
          <p:cNvPr id="8" name="Text 4"/>
          <p:cNvSpPr/>
          <p:nvPr/>
        </p:nvSpPr>
        <p:spPr>
          <a:xfrm>
            <a:off x="6260723" y="1970484"/>
            <a:ext cx="278963" cy="348615"/>
          </a:xfrm>
          <a:prstGeom prst="rect">
            <a:avLst/>
          </a:prstGeom>
          <a:noFill/>
          <a:ln/>
        </p:spPr>
        <p:txBody>
          <a:bodyPr wrap="none" lIns="0" tIns="0" rIns="0" bIns="0" rtlCol="0" anchor="t"/>
          <a:lstStyle/>
          <a:p>
            <a:pPr algn="ctr" indent="0" marL="0">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1</a:t>
            </a:r>
            <a:endParaRPr lang="en-US" sz="2150" dirty="0"/>
          </a:p>
        </p:txBody>
      </p:sp>
      <p:sp>
        <p:nvSpPr>
          <p:cNvPr id="9" name="Text 5"/>
          <p:cNvSpPr/>
          <p:nvPr/>
        </p:nvSpPr>
        <p:spPr>
          <a:xfrm>
            <a:off x="7388185" y="1897737"/>
            <a:ext cx="2324695" cy="290632"/>
          </a:xfrm>
          <a:prstGeom prst="rect">
            <a:avLst/>
          </a:prstGeom>
          <a:noFill/>
          <a:ln/>
        </p:spPr>
        <p:txBody>
          <a:bodyPr wrap="none" lIns="0" tIns="0" rIns="0" bIns="0" rtlCol="0" anchor="t"/>
          <a:lstStyle/>
          <a:p>
            <a:pPr algn="l" indent="0" marL="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Chat với AI</a:t>
            </a:r>
            <a:endParaRPr lang="en-US" sz="1800" dirty="0"/>
          </a:p>
        </p:txBody>
      </p:sp>
      <p:sp>
        <p:nvSpPr>
          <p:cNvPr id="10" name="Text 6"/>
          <p:cNvSpPr/>
          <p:nvPr/>
        </p:nvSpPr>
        <p:spPr>
          <a:xfrm>
            <a:off x="7388185" y="2306836"/>
            <a:ext cx="6550700" cy="632460"/>
          </a:xfrm>
          <a:prstGeom prst="rect">
            <a:avLst/>
          </a:prstGeom>
          <a:noFill/>
          <a:ln/>
        </p:spPr>
        <p:txBody>
          <a:bodyPr wrap="square" lIns="0" tIns="0" rIns="0" bIns="0" rtlCol="0" anchor="t"/>
          <a:lstStyle/>
          <a:p>
            <a:pPr algn="l" indent="0" marL="0">
              <a:lnSpc>
                <a:spcPts val="2450"/>
              </a:lnSpc>
              <a:buNone/>
            </a:pPr>
            <a:r>
              <a:rPr lang="en-US" sz="1550" dirty="0">
                <a:solidFill>
                  <a:srgbClr val="00002E"/>
                </a:solidFill>
                <a:latin typeface="PT Sans" pitchFamily="34" charset="0"/>
                <a:ea typeface="PT Sans" pitchFamily="34" charset="-122"/>
                <a:cs typeface="PT Sans" pitchFamily="34" charset="-120"/>
              </a:rPr>
              <a:t>Hỏi đáp, giải thích code, tìm lỗi. Cursor tích hợp sẵn một trợ lý AI có thể trả lời câu hỏi và giúp bạn giải quyết vấn đề.</a:t>
            </a:r>
            <a:endParaRPr lang="en-US" sz="1550" dirty="0"/>
          </a:p>
        </p:txBody>
      </p:sp>
      <p:sp>
        <p:nvSpPr>
          <p:cNvPr id="11" name="Shape 7"/>
          <p:cNvSpPr/>
          <p:nvPr/>
        </p:nvSpPr>
        <p:spPr>
          <a:xfrm>
            <a:off x="6599634" y="3767495"/>
            <a:ext cx="592693" cy="22860"/>
          </a:xfrm>
          <a:prstGeom prst="roundRect">
            <a:avLst>
              <a:gd name="adj" fmla="val 1296604"/>
            </a:avLst>
          </a:prstGeom>
          <a:solidFill>
            <a:srgbClr val="018CE1"/>
          </a:solidFill>
          <a:ln/>
        </p:spPr>
      </p:sp>
      <p:sp>
        <p:nvSpPr>
          <p:cNvPr id="12" name="Shape 8"/>
          <p:cNvSpPr/>
          <p:nvPr/>
        </p:nvSpPr>
        <p:spPr>
          <a:xfrm>
            <a:off x="6177915" y="3556635"/>
            <a:ext cx="444579" cy="444579"/>
          </a:xfrm>
          <a:prstGeom prst="roundRect">
            <a:avLst>
              <a:gd name="adj" fmla="val 66671"/>
            </a:avLst>
          </a:prstGeom>
          <a:solidFill>
            <a:srgbClr val="F3F3FF"/>
          </a:solidFill>
          <a:ln w="22860">
            <a:solidFill>
              <a:srgbClr val="018CE1"/>
            </a:solidFill>
            <a:prstDash val="solid"/>
          </a:ln>
        </p:spPr>
      </p:sp>
      <p:sp>
        <p:nvSpPr>
          <p:cNvPr id="13" name="Text 9"/>
          <p:cNvSpPr/>
          <p:nvPr/>
        </p:nvSpPr>
        <p:spPr>
          <a:xfrm>
            <a:off x="6260723" y="3604617"/>
            <a:ext cx="278963" cy="348615"/>
          </a:xfrm>
          <a:prstGeom prst="rect">
            <a:avLst/>
          </a:prstGeom>
          <a:noFill/>
          <a:ln/>
        </p:spPr>
        <p:txBody>
          <a:bodyPr wrap="none" lIns="0" tIns="0" rIns="0" bIns="0" rtlCol="0" anchor="t"/>
          <a:lstStyle/>
          <a:p>
            <a:pPr algn="ctr" indent="0" marL="0">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2</a:t>
            </a:r>
            <a:endParaRPr lang="en-US" sz="2150" dirty="0"/>
          </a:p>
        </p:txBody>
      </p:sp>
      <p:sp>
        <p:nvSpPr>
          <p:cNvPr id="14" name="Text 10"/>
          <p:cNvSpPr/>
          <p:nvPr/>
        </p:nvSpPr>
        <p:spPr>
          <a:xfrm>
            <a:off x="7388185" y="3531870"/>
            <a:ext cx="2324695" cy="290632"/>
          </a:xfrm>
          <a:prstGeom prst="rect">
            <a:avLst/>
          </a:prstGeom>
          <a:noFill/>
          <a:ln/>
        </p:spPr>
        <p:txBody>
          <a:bodyPr wrap="none" lIns="0" tIns="0" rIns="0" bIns="0" rtlCol="0" anchor="t"/>
          <a:lstStyle/>
          <a:p>
            <a:pPr algn="l" indent="0" marL="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Tạo code từ mô tả</a:t>
            </a:r>
            <a:endParaRPr lang="en-US" sz="1800" dirty="0"/>
          </a:p>
        </p:txBody>
      </p:sp>
      <p:sp>
        <p:nvSpPr>
          <p:cNvPr id="15" name="Text 11"/>
          <p:cNvSpPr/>
          <p:nvPr/>
        </p:nvSpPr>
        <p:spPr>
          <a:xfrm>
            <a:off x="7388185" y="3940969"/>
            <a:ext cx="6550700" cy="632460"/>
          </a:xfrm>
          <a:prstGeom prst="rect">
            <a:avLst/>
          </a:prstGeom>
          <a:noFill/>
          <a:ln/>
        </p:spPr>
        <p:txBody>
          <a:bodyPr wrap="square" lIns="0" tIns="0" rIns="0" bIns="0" rtlCol="0" anchor="t"/>
          <a:lstStyle/>
          <a:p>
            <a:pPr algn="l" indent="0" marL="0">
              <a:lnSpc>
                <a:spcPts val="2450"/>
              </a:lnSpc>
              <a:buNone/>
            </a:pPr>
            <a:r>
              <a:rPr lang="en-US" sz="1550" dirty="0">
                <a:solidFill>
                  <a:srgbClr val="00002E"/>
                </a:solidFill>
                <a:latin typeface="PT Sans" pitchFamily="34" charset="0"/>
                <a:ea typeface="PT Sans" pitchFamily="34" charset="-122"/>
                <a:cs typeface="PT Sans" pitchFamily="34" charset="-120"/>
              </a:rPr>
              <a:t>Nhập mô tả chức năng, AI tự động tạo code. Tiết kiệm thời gian viết code từ đầu.</a:t>
            </a:r>
            <a:endParaRPr lang="en-US" sz="1550" dirty="0"/>
          </a:p>
        </p:txBody>
      </p:sp>
      <p:sp>
        <p:nvSpPr>
          <p:cNvPr id="16" name="Shape 12"/>
          <p:cNvSpPr/>
          <p:nvPr/>
        </p:nvSpPr>
        <p:spPr>
          <a:xfrm>
            <a:off x="6599634" y="5401628"/>
            <a:ext cx="592693" cy="22860"/>
          </a:xfrm>
          <a:prstGeom prst="roundRect">
            <a:avLst>
              <a:gd name="adj" fmla="val 1296604"/>
            </a:avLst>
          </a:prstGeom>
          <a:solidFill>
            <a:srgbClr val="DA33BF"/>
          </a:solidFill>
          <a:ln/>
        </p:spPr>
      </p:sp>
      <p:sp>
        <p:nvSpPr>
          <p:cNvPr id="17" name="Shape 13"/>
          <p:cNvSpPr/>
          <p:nvPr/>
        </p:nvSpPr>
        <p:spPr>
          <a:xfrm>
            <a:off x="6177915" y="5190768"/>
            <a:ext cx="444579" cy="444579"/>
          </a:xfrm>
          <a:prstGeom prst="roundRect">
            <a:avLst>
              <a:gd name="adj" fmla="val 66671"/>
            </a:avLst>
          </a:prstGeom>
          <a:solidFill>
            <a:srgbClr val="F3F3FF"/>
          </a:solidFill>
          <a:ln w="22860">
            <a:solidFill>
              <a:srgbClr val="DA33BF"/>
            </a:solidFill>
            <a:prstDash val="solid"/>
          </a:ln>
        </p:spPr>
      </p:sp>
      <p:sp>
        <p:nvSpPr>
          <p:cNvPr id="18" name="Text 14"/>
          <p:cNvSpPr/>
          <p:nvPr/>
        </p:nvSpPr>
        <p:spPr>
          <a:xfrm>
            <a:off x="6260723" y="5238750"/>
            <a:ext cx="278963" cy="348615"/>
          </a:xfrm>
          <a:prstGeom prst="rect">
            <a:avLst/>
          </a:prstGeom>
          <a:noFill/>
          <a:ln/>
        </p:spPr>
        <p:txBody>
          <a:bodyPr wrap="none" lIns="0" tIns="0" rIns="0" bIns="0" rtlCol="0" anchor="t"/>
          <a:lstStyle/>
          <a:p>
            <a:pPr algn="ctr" indent="0" marL="0">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3</a:t>
            </a:r>
            <a:endParaRPr lang="en-US" sz="2150" dirty="0"/>
          </a:p>
        </p:txBody>
      </p:sp>
      <p:sp>
        <p:nvSpPr>
          <p:cNvPr id="19" name="Text 15"/>
          <p:cNvSpPr/>
          <p:nvPr/>
        </p:nvSpPr>
        <p:spPr>
          <a:xfrm>
            <a:off x="7388185" y="5166003"/>
            <a:ext cx="2519124" cy="290632"/>
          </a:xfrm>
          <a:prstGeom prst="rect">
            <a:avLst/>
          </a:prstGeom>
          <a:noFill/>
          <a:ln/>
        </p:spPr>
        <p:txBody>
          <a:bodyPr wrap="none" lIns="0" tIns="0" rIns="0" bIns="0" rtlCol="0" anchor="t"/>
          <a:lstStyle/>
          <a:p>
            <a:pPr algn="l" indent="0" marL="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Refactor code hàng loạt</a:t>
            </a:r>
            <a:endParaRPr lang="en-US" sz="1800" dirty="0"/>
          </a:p>
        </p:txBody>
      </p:sp>
      <p:sp>
        <p:nvSpPr>
          <p:cNvPr id="20" name="Text 16"/>
          <p:cNvSpPr/>
          <p:nvPr/>
        </p:nvSpPr>
        <p:spPr>
          <a:xfrm>
            <a:off x="7388185" y="5575102"/>
            <a:ext cx="6550700" cy="316230"/>
          </a:xfrm>
          <a:prstGeom prst="rect">
            <a:avLst/>
          </a:prstGeom>
          <a:noFill/>
          <a:ln/>
        </p:spPr>
        <p:txBody>
          <a:bodyPr wrap="none" lIns="0" tIns="0" rIns="0" bIns="0" rtlCol="0" anchor="t"/>
          <a:lstStyle/>
          <a:p>
            <a:pPr algn="l" indent="0" marL="0">
              <a:lnSpc>
                <a:spcPts val="2450"/>
              </a:lnSpc>
              <a:buNone/>
            </a:pPr>
            <a:r>
              <a:rPr lang="en-US" sz="1550" dirty="0">
                <a:solidFill>
                  <a:srgbClr val="00002E"/>
                </a:solidFill>
                <a:latin typeface="PT Sans" pitchFamily="34" charset="0"/>
                <a:ea typeface="PT Sans" pitchFamily="34" charset="-122"/>
                <a:cs typeface="PT Sans" pitchFamily="34" charset="-120"/>
              </a:rPr>
              <a:t>Refactor nhiều file cùng lúc, giúp bạn dễ dàng cải thiện code base.</a:t>
            </a:r>
            <a:endParaRPr lang="en-US" sz="1550" dirty="0"/>
          </a:p>
        </p:txBody>
      </p:sp>
      <p:sp>
        <p:nvSpPr>
          <p:cNvPr id="21" name="Shape 17"/>
          <p:cNvSpPr/>
          <p:nvPr/>
        </p:nvSpPr>
        <p:spPr>
          <a:xfrm>
            <a:off x="6599634" y="6719530"/>
            <a:ext cx="592693" cy="22860"/>
          </a:xfrm>
          <a:prstGeom prst="roundRect">
            <a:avLst>
              <a:gd name="adj" fmla="val 1296604"/>
            </a:avLst>
          </a:prstGeom>
          <a:solidFill>
            <a:srgbClr val="2D4DF2"/>
          </a:solidFill>
          <a:ln/>
        </p:spPr>
      </p:sp>
      <p:sp>
        <p:nvSpPr>
          <p:cNvPr id="22" name="Shape 18"/>
          <p:cNvSpPr/>
          <p:nvPr/>
        </p:nvSpPr>
        <p:spPr>
          <a:xfrm>
            <a:off x="6177915" y="6508671"/>
            <a:ext cx="444579" cy="444579"/>
          </a:xfrm>
          <a:prstGeom prst="roundRect">
            <a:avLst>
              <a:gd name="adj" fmla="val 66671"/>
            </a:avLst>
          </a:prstGeom>
          <a:solidFill>
            <a:srgbClr val="F3F3FF"/>
          </a:solidFill>
          <a:ln w="22860">
            <a:solidFill>
              <a:srgbClr val="2D4DF2"/>
            </a:solidFill>
            <a:prstDash val="solid"/>
          </a:ln>
        </p:spPr>
      </p:sp>
      <p:sp>
        <p:nvSpPr>
          <p:cNvPr id="23" name="Text 19"/>
          <p:cNvSpPr/>
          <p:nvPr/>
        </p:nvSpPr>
        <p:spPr>
          <a:xfrm>
            <a:off x="6260723" y="6556653"/>
            <a:ext cx="278963" cy="348615"/>
          </a:xfrm>
          <a:prstGeom prst="rect">
            <a:avLst/>
          </a:prstGeom>
          <a:noFill/>
          <a:ln/>
        </p:spPr>
        <p:txBody>
          <a:bodyPr wrap="none" lIns="0" tIns="0" rIns="0" bIns="0" rtlCol="0" anchor="t"/>
          <a:lstStyle/>
          <a:p>
            <a:pPr algn="ctr" indent="0" marL="0">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4</a:t>
            </a:r>
            <a:endParaRPr lang="en-US" sz="2150" dirty="0"/>
          </a:p>
        </p:txBody>
      </p:sp>
      <p:sp>
        <p:nvSpPr>
          <p:cNvPr id="24" name="Text 20"/>
          <p:cNvSpPr/>
          <p:nvPr/>
        </p:nvSpPr>
        <p:spPr>
          <a:xfrm>
            <a:off x="7388185" y="6483906"/>
            <a:ext cx="2324695" cy="290632"/>
          </a:xfrm>
          <a:prstGeom prst="rect">
            <a:avLst/>
          </a:prstGeom>
          <a:noFill/>
          <a:ln/>
        </p:spPr>
        <p:txBody>
          <a:bodyPr wrap="none" lIns="0" tIns="0" rIns="0" bIns="0" rtlCol="0" anchor="t"/>
          <a:lstStyle/>
          <a:p>
            <a:pPr algn="l" indent="0" marL="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Debug</a:t>
            </a:r>
            <a:endParaRPr lang="en-US" sz="1800" dirty="0"/>
          </a:p>
        </p:txBody>
      </p:sp>
      <p:sp>
        <p:nvSpPr>
          <p:cNvPr id="25" name="Text 21"/>
          <p:cNvSpPr/>
          <p:nvPr/>
        </p:nvSpPr>
        <p:spPr>
          <a:xfrm>
            <a:off x="7388185" y="6893004"/>
            <a:ext cx="6550700" cy="316230"/>
          </a:xfrm>
          <a:prstGeom prst="rect">
            <a:avLst/>
          </a:prstGeom>
          <a:noFill/>
          <a:ln/>
        </p:spPr>
        <p:txBody>
          <a:bodyPr wrap="none" lIns="0" tIns="0" rIns="0" bIns="0" rtlCol="0" anchor="t"/>
          <a:lstStyle/>
          <a:p>
            <a:pPr algn="l" indent="0" marL="0">
              <a:lnSpc>
                <a:spcPts val="2450"/>
              </a:lnSpc>
              <a:buNone/>
            </a:pPr>
            <a:r>
              <a:rPr lang="en-US" sz="1550" dirty="0">
                <a:solidFill>
                  <a:srgbClr val="00002E"/>
                </a:solidFill>
                <a:latin typeface="PT Sans" pitchFamily="34" charset="0"/>
                <a:ea typeface="PT Sans" pitchFamily="34" charset="-122"/>
                <a:cs typeface="PT Sans" pitchFamily="34" charset="-120"/>
              </a:rPr>
              <a:t>Cursor hỗ trợ debug code hiệu quả với các công cụ trực quan.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6158" y="705922"/>
            <a:ext cx="7219950" cy="584954"/>
          </a:xfrm>
          <a:prstGeom prst="rect">
            <a:avLst/>
          </a:prstGeom>
          <a:noFill/>
          <a:ln/>
        </p:spPr>
        <p:txBody>
          <a:bodyPr wrap="none" lIns="0" tIns="0" rIns="0" bIns="0" rtlCol="0" anchor="t"/>
          <a:lstStyle/>
          <a:p>
            <a:pPr algn="l" indent="0" marL="0">
              <a:lnSpc>
                <a:spcPts val="4600"/>
              </a:lnSpc>
              <a:buNone/>
            </a:pPr>
            <a:r>
              <a:rPr lang="en-US" sz="3650" dirty="0">
                <a:solidFill>
                  <a:srgbClr val="00002E"/>
                </a:solidFill>
                <a:latin typeface="Nunito Semi Bold" pitchFamily="34" charset="0"/>
                <a:ea typeface="Nunito Semi Bold" pitchFamily="34" charset="-122"/>
                <a:cs typeface="Nunito Semi Bold" pitchFamily="34" charset="-120"/>
              </a:rPr>
              <a:t>So Sánh GitHub Copilot và Cursor</a:t>
            </a:r>
            <a:endParaRPr lang="en-US" sz="3650" dirty="0"/>
          </a:p>
        </p:txBody>
      </p:sp>
      <p:sp>
        <p:nvSpPr>
          <p:cNvPr id="3" name="Shape 1"/>
          <p:cNvSpPr/>
          <p:nvPr/>
        </p:nvSpPr>
        <p:spPr>
          <a:xfrm>
            <a:off x="696158" y="1688663"/>
            <a:ext cx="13238083" cy="5292923"/>
          </a:xfrm>
          <a:prstGeom prst="roundRect">
            <a:avLst>
              <a:gd name="adj" fmla="val 5637"/>
            </a:avLst>
          </a:prstGeom>
          <a:noFill/>
          <a:ln w="7620">
            <a:solidFill>
              <a:srgbClr val="000000">
                <a:alpha val="8000"/>
              </a:srgbClr>
            </a:solidFill>
            <a:prstDash val="solid"/>
          </a:ln>
        </p:spPr>
      </p:sp>
      <p:sp>
        <p:nvSpPr>
          <p:cNvPr id="4" name="Shape 2"/>
          <p:cNvSpPr/>
          <p:nvPr/>
        </p:nvSpPr>
        <p:spPr>
          <a:xfrm>
            <a:off x="703778" y="1696283"/>
            <a:ext cx="13222843" cy="572095"/>
          </a:xfrm>
          <a:prstGeom prst="rect">
            <a:avLst/>
          </a:prstGeom>
          <a:solidFill>
            <a:srgbClr val="FFFFFF">
              <a:alpha val="4000"/>
            </a:srgbClr>
          </a:solidFill>
          <a:ln/>
        </p:spPr>
      </p:sp>
      <p:sp>
        <p:nvSpPr>
          <p:cNvPr id="5" name="Text 3"/>
          <p:cNvSpPr/>
          <p:nvPr/>
        </p:nvSpPr>
        <p:spPr>
          <a:xfrm>
            <a:off x="902851" y="1823204"/>
            <a:ext cx="290417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Tính năng</a:t>
            </a:r>
            <a:endParaRPr lang="en-US" sz="1550" dirty="0"/>
          </a:p>
        </p:txBody>
      </p:sp>
      <p:sp>
        <p:nvSpPr>
          <p:cNvPr id="6" name="Text 4"/>
          <p:cNvSpPr/>
          <p:nvPr/>
        </p:nvSpPr>
        <p:spPr>
          <a:xfrm>
            <a:off x="4212312" y="1823204"/>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GitHub Copilot</a:t>
            </a:r>
            <a:endParaRPr lang="en-US" sz="1550" dirty="0"/>
          </a:p>
        </p:txBody>
      </p:sp>
      <p:sp>
        <p:nvSpPr>
          <p:cNvPr id="7" name="Text 5"/>
          <p:cNvSpPr/>
          <p:nvPr/>
        </p:nvSpPr>
        <p:spPr>
          <a:xfrm>
            <a:off x="7517963" y="1823204"/>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Cursor</a:t>
            </a:r>
            <a:endParaRPr lang="en-US" sz="1550" dirty="0"/>
          </a:p>
        </p:txBody>
      </p:sp>
      <p:sp>
        <p:nvSpPr>
          <p:cNvPr id="8" name="Text 6"/>
          <p:cNvSpPr/>
          <p:nvPr/>
        </p:nvSpPr>
        <p:spPr>
          <a:xfrm>
            <a:off x="10823615" y="1823204"/>
            <a:ext cx="290417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Nhận xét</a:t>
            </a:r>
            <a:endParaRPr lang="en-US" sz="1550" dirty="0"/>
          </a:p>
        </p:txBody>
      </p:sp>
      <p:sp>
        <p:nvSpPr>
          <p:cNvPr id="9" name="Shape 7"/>
          <p:cNvSpPr/>
          <p:nvPr/>
        </p:nvSpPr>
        <p:spPr>
          <a:xfrm>
            <a:off x="703778" y="2268379"/>
            <a:ext cx="13222843" cy="890349"/>
          </a:xfrm>
          <a:prstGeom prst="rect">
            <a:avLst/>
          </a:prstGeom>
          <a:solidFill>
            <a:srgbClr val="000000">
              <a:alpha val="4000"/>
            </a:srgbClr>
          </a:solidFill>
          <a:ln/>
        </p:spPr>
      </p:sp>
      <p:sp>
        <p:nvSpPr>
          <p:cNvPr id="10" name="Text 8"/>
          <p:cNvSpPr/>
          <p:nvPr/>
        </p:nvSpPr>
        <p:spPr>
          <a:xfrm>
            <a:off x="902851" y="2395299"/>
            <a:ext cx="290417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Loại</a:t>
            </a:r>
            <a:endParaRPr lang="en-US" sz="1550" dirty="0"/>
          </a:p>
        </p:txBody>
      </p:sp>
      <p:sp>
        <p:nvSpPr>
          <p:cNvPr id="11" name="Text 9"/>
          <p:cNvSpPr/>
          <p:nvPr/>
        </p:nvSpPr>
        <p:spPr>
          <a:xfrm>
            <a:off x="4212312" y="2395299"/>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Công cụ hỗ trợ code</a:t>
            </a:r>
            <a:endParaRPr lang="en-US" sz="1550" dirty="0"/>
          </a:p>
        </p:txBody>
      </p:sp>
      <p:sp>
        <p:nvSpPr>
          <p:cNvPr id="12" name="Text 10"/>
          <p:cNvSpPr/>
          <p:nvPr/>
        </p:nvSpPr>
        <p:spPr>
          <a:xfrm>
            <a:off x="7517963" y="2395299"/>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IDE tích hợp AI</a:t>
            </a:r>
            <a:endParaRPr lang="en-US" sz="1550" dirty="0"/>
          </a:p>
        </p:txBody>
      </p:sp>
      <p:sp>
        <p:nvSpPr>
          <p:cNvPr id="13" name="Text 11"/>
          <p:cNvSpPr/>
          <p:nvPr/>
        </p:nvSpPr>
        <p:spPr>
          <a:xfrm>
            <a:off x="10823615" y="2395299"/>
            <a:ext cx="2904173" cy="636508"/>
          </a:xfrm>
          <a:prstGeom prst="rect">
            <a:avLst/>
          </a:prstGeom>
          <a:noFill/>
          <a:ln/>
        </p:spPr>
        <p:txBody>
          <a:bodyPr wrap="squar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Cursor là IDE, Copilot là extension.</a:t>
            </a:r>
            <a:endParaRPr lang="en-US" sz="1550" dirty="0"/>
          </a:p>
        </p:txBody>
      </p:sp>
      <p:sp>
        <p:nvSpPr>
          <p:cNvPr id="14" name="Shape 12"/>
          <p:cNvSpPr/>
          <p:nvPr/>
        </p:nvSpPr>
        <p:spPr>
          <a:xfrm>
            <a:off x="703778" y="3158728"/>
            <a:ext cx="13222843" cy="890349"/>
          </a:xfrm>
          <a:prstGeom prst="rect">
            <a:avLst/>
          </a:prstGeom>
          <a:solidFill>
            <a:srgbClr val="FFFFFF">
              <a:alpha val="4000"/>
            </a:srgbClr>
          </a:solidFill>
          <a:ln/>
        </p:spPr>
      </p:sp>
      <p:sp>
        <p:nvSpPr>
          <p:cNvPr id="15" name="Text 13"/>
          <p:cNvSpPr/>
          <p:nvPr/>
        </p:nvSpPr>
        <p:spPr>
          <a:xfrm>
            <a:off x="902851" y="3285649"/>
            <a:ext cx="290417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Tích hợp IDE</a:t>
            </a:r>
            <a:endParaRPr lang="en-US" sz="1550" dirty="0"/>
          </a:p>
        </p:txBody>
      </p:sp>
      <p:sp>
        <p:nvSpPr>
          <p:cNvPr id="16" name="Text 14"/>
          <p:cNvSpPr/>
          <p:nvPr/>
        </p:nvSpPr>
        <p:spPr>
          <a:xfrm>
            <a:off x="4212312" y="3285649"/>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Cần IDE khác</a:t>
            </a:r>
            <a:endParaRPr lang="en-US" sz="1550" dirty="0"/>
          </a:p>
        </p:txBody>
      </p:sp>
      <p:sp>
        <p:nvSpPr>
          <p:cNvPr id="17" name="Text 15"/>
          <p:cNvSpPr/>
          <p:nvPr/>
        </p:nvSpPr>
        <p:spPr>
          <a:xfrm>
            <a:off x="7517963" y="3285649"/>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Tích hợp sẵn</a:t>
            </a:r>
            <a:endParaRPr lang="en-US" sz="1550" dirty="0"/>
          </a:p>
        </p:txBody>
      </p:sp>
      <p:sp>
        <p:nvSpPr>
          <p:cNvPr id="18" name="Text 16"/>
          <p:cNvSpPr/>
          <p:nvPr/>
        </p:nvSpPr>
        <p:spPr>
          <a:xfrm>
            <a:off x="10823615" y="3285649"/>
            <a:ext cx="2904173" cy="636508"/>
          </a:xfrm>
          <a:prstGeom prst="rect">
            <a:avLst/>
          </a:prstGeom>
          <a:noFill/>
          <a:ln/>
        </p:spPr>
        <p:txBody>
          <a:bodyPr wrap="squar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Cursor không yêu cầu cài đặt thêm.</a:t>
            </a:r>
            <a:endParaRPr lang="en-US" sz="1550" dirty="0"/>
          </a:p>
        </p:txBody>
      </p:sp>
      <p:sp>
        <p:nvSpPr>
          <p:cNvPr id="19" name="Shape 17"/>
          <p:cNvSpPr/>
          <p:nvPr/>
        </p:nvSpPr>
        <p:spPr>
          <a:xfrm>
            <a:off x="703778" y="4049078"/>
            <a:ext cx="13222843" cy="890349"/>
          </a:xfrm>
          <a:prstGeom prst="rect">
            <a:avLst/>
          </a:prstGeom>
          <a:solidFill>
            <a:srgbClr val="000000">
              <a:alpha val="4000"/>
            </a:srgbClr>
          </a:solidFill>
          <a:ln/>
        </p:spPr>
      </p:sp>
      <p:sp>
        <p:nvSpPr>
          <p:cNvPr id="20" name="Text 18"/>
          <p:cNvSpPr/>
          <p:nvPr/>
        </p:nvSpPr>
        <p:spPr>
          <a:xfrm>
            <a:off x="902851" y="4175998"/>
            <a:ext cx="290417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Tính năng AI</a:t>
            </a:r>
            <a:endParaRPr lang="en-US" sz="1550" dirty="0"/>
          </a:p>
        </p:txBody>
      </p:sp>
      <p:sp>
        <p:nvSpPr>
          <p:cNvPr id="21" name="Text 19"/>
          <p:cNvSpPr/>
          <p:nvPr/>
        </p:nvSpPr>
        <p:spPr>
          <a:xfrm>
            <a:off x="4212312" y="4175998"/>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Gợi ý code</a:t>
            </a:r>
            <a:endParaRPr lang="en-US" sz="1550" dirty="0"/>
          </a:p>
        </p:txBody>
      </p:sp>
      <p:sp>
        <p:nvSpPr>
          <p:cNvPr id="22" name="Text 20"/>
          <p:cNvSpPr/>
          <p:nvPr/>
        </p:nvSpPr>
        <p:spPr>
          <a:xfrm>
            <a:off x="7517963" y="4175998"/>
            <a:ext cx="2900363" cy="636508"/>
          </a:xfrm>
          <a:prstGeom prst="rect">
            <a:avLst/>
          </a:prstGeom>
          <a:noFill/>
          <a:ln/>
        </p:spPr>
        <p:txBody>
          <a:bodyPr wrap="squar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Gợi ý code, chat AI, refactor, tìm kiếm ngữ nghĩa</a:t>
            </a:r>
            <a:endParaRPr lang="en-US" sz="1550" dirty="0"/>
          </a:p>
        </p:txBody>
      </p:sp>
      <p:sp>
        <p:nvSpPr>
          <p:cNvPr id="23" name="Text 21"/>
          <p:cNvSpPr/>
          <p:nvPr/>
        </p:nvSpPr>
        <p:spPr>
          <a:xfrm>
            <a:off x="10823615" y="4175998"/>
            <a:ext cx="290417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Cursor có nhiều tính năng AI hơn.</a:t>
            </a:r>
            <a:endParaRPr lang="en-US" sz="1550" dirty="0"/>
          </a:p>
        </p:txBody>
      </p:sp>
      <p:sp>
        <p:nvSpPr>
          <p:cNvPr id="24" name="Shape 22"/>
          <p:cNvSpPr/>
          <p:nvPr/>
        </p:nvSpPr>
        <p:spPr>
          <a:xfrm>
            <a:off x="703778" y="4939427"/>
            <a:ext cx="13222843" cy="572095"/>
          </a:xfrm>
          <a:prstGeom prst="rect">
            <a:avLst/>
          </a:prstGeom>
          <a:solidFill>
            <a:srgbClr val="FFFFFF">
              <a:alpha val="4000"/>
            </a:srgbClr>
          </a:solidFill>
          <a:ln/>
        </p:spPr>
      </p:sp>
      <p:sp>
        <p:nvSpPr>
          <p:cNvPr id="25" name="Text 23"/>
          <p:cNvSpPr/>
          <p:nvPr/>
        </p:nvSpPr>
        <p:spPr>
          <a:xfrm>
            <a:off x="902851" y="5066348"/>
            <a:ext cx="290417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Tùy biến</a:t>
            </a:r>
            <a:endParaRPr lang="en-US" sz="1550" dirty="0"/>
          </a:p>
        </p:txBody>
      </p:sp>
      <p:sp>
        <p:nvSpPr>
          <p:cNvPr id="26" name="Text 24"/>
          <p:cNvSpPr/>
          <p:nvPr/>
        </p:nvSpPr>
        <p:spPr>
          <a:xfrm>
            <a:off x="4212312" y="5066348"/>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Cao</a:t>
            </a:r>
            <a:endParaRPr lang="en-US" sz="1550" dirty="0"/>
          </a:p>
        </p:txBody>
      </p:sp>
      <p:sp>
        <p:nvSpPr>
          <p:cNvPr id="27" name="Text 25"/>
          <p:cNvSpPr/>
          <p:nvPr/>
        </p:nvSpPr>
        <p:spPr>
          <a:xfrm>
            <a:off x="7517963" y="5066348"/>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Trung bình</a:t>
            </a:r>
            <a:endParaRPr lang="en-US" sz="1550" dirty="0"/>
          </a:p>
        </p:txBody>
      </p:sp>
      <p:sp>
        <p:nvSpPr>
          <p:cNvPr id="28" name="Text 26"/>
          <p:cNvSpPr/>
          <p:nvPr/>
        </p:nvSpPr>
        <p:spPr>
          <a:xfrm>
            <a:off x="10823615" y="5066348"/>
            <a:ext cx="290417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GitHub Copilot tùy biến tốt hơn.</a:t>
            </a:r>
            <a:endParaRPr lang="en-US" sz="1550" dirty="0"/>
          </a:p>
        </p:txBody>
      </p:sp>
      <p:sp>
        <p:nvSpPr>
          <p:cNvPr id="29" name="Shape 27"/>
          <p:cNvSpPr/>
          <p:nvPr/>
        </p:nvSpPr>
        <p:spPr>
          <a:xfrm>
            <a:off x="703778" y="5511522"/>
            <a:ext cx="13222843" cy="890349"/>
          </a:xfrm>
          <a:prstGeom prst="rect">
            <a:avLst/>
          </a:prstGeom>
          <a:solidFill>
            <a:srgbClr val="000000">
              <a:alpha val="4000"/>
            </a:srgbClr>
          </a:solidFill>
          <a:ln/>
        </p:spPr>
      </p:sp>
      <p:sp>
        <p:nvSpPr>
          <p:cNvPr id="30" name="Text 28"/>
          <p:cNvSpPr/>
          <p:nvPr/>
        </p:nvSpPr>
        <p:spPr>
          <a:xfrm>
            <a:off x="902851" y="5638443"/>
            <a:ext cx="290417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Hỗ trợ ngôn ngữ</a:t>
            </a:r>
            <a:endParaRPr lang="en-US" sz="1550" dirty="0"/>
          </a:p>
        </p:txBody>
      </p:sp>
      <p:sp>
        <p:nvSpPr>
          <p:cNvPr id="31" name="Text 29"/>
          <p:cNvSpPr/>
          <p:nvPr/>
        </p:nvSpPr>
        <p:spPr>
          <a:xfrm>
            <a:off x="4212312" y="5638443"/>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Đa dạng</a:t>
            </a:r>
            <a:endParaRPr lang="en-US" sz="1550" dirty="0"/>
          </a:p>
        </p:txBody>
      </p:sp>
      <p:sp>
        <p:nvSpPr>
          <p:cNvPr id="32" name="Text 30"/>
          <p:cNvSpPr/>
          <p:nvPr/>
        </p:nvSpPr>
        <p:spPr>
          <a:xfrm>
            <a:off x="7517963" y="5638443"/>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Đa dạng</a:t>
            </a:r>
            <a:endParaRPr lang="en-US" sz="1550" dirty="0"/>
          </a:p>
        </p:txBody>
      </p:sp>
      <p:sp>
        <p:nvSpPr>
          <p:cNvPr id="33" name="Text 31"/>
          <p:cNvSpPr/>
          <p:nvPr/>
        </p:nvSpPr>
        <p:spPr>
          <a:xfrm>
            <a:off x="10823615" y="5638443"/>
            <a:ext cx="2904173" cy="636508"/>
          </a:xfrm>
          <a:prstGeom prst="rect">
            <a:avLst/>
          </a:prstGeom>
          <a:noFill/>
          <a:ln/>
        </p:spPr>
        <p:txBody>
          <a:bodyPr wrap="squar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Cả hai đều hỗ trợ nhiều ngôn ngữ.</a:t>
            </a:r>
            <a:endParaRPr lang="en-US" sz="1550" dirty="0"/>
          </a:p>
        </p:txBody>
      </p:sp>
      <p:sp>
        <p:nvSpPr>
          <p:cNvPr id="34" name="Shape 32"/>
          <p:cNvSpPr/>
          <p:nvPr/>
        </p:nvSpPr>
        <p:spPr>
          <a:xfrm>
            <a:off x="703778" y="6401872"/>
            <a:ext cx="13222843" cy="572095"/>
          </a:xfrm>
          <a:prstGeom prst="rect">
            <a:avLst/>
          </a:prstGeom>
          <a:solidFill>
            <a:srgbClr val="FFFFFF">
              <a:alpha val="4000"/>
            </a:srgbClr>
          </a:solidFill>
          <a:ln/>
        </p:spPr>
      </p:sp>
      <p:sp>
        <p:nvSpPr>
          <p:cNvPr id="35" name="Text 33"/>
          <p:cNvSpPr/>
          <p:nvPr/>
        </p:nvSpPr>
        <p:spPr>
          <a:xfrm>
            <a:off x="902851" y="6528792"/>
            <a:ext cx="290417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Gỡ lỗi</a:t>
            </a:r>
            <a:endParaRPr lang="en-US" sz="1550" dirty="0"/>
          </a:p>
        </p:txBody>
      </p:sp>
      <p:sp>
        <p:nvSpPr>
          <p:cNvPr id="36" name="Text 34"/>
          <p:cNvSpPr/>
          <p:nvPr/>
        </p:nvSpPr>
        <p:spPr>
          <a:xfrm>
            <a:off x="4212312" y="6528792"/>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Cơ bản</a:t>
            </a:r>
            <a:endParaRPr lang="en-US" sz="1550" dirty="0"/>
          </a:p>
        </p:txBody>
      </p:sp>
      <p:sp>
        <p:nvSpPr>
          <p:cNvPr id="37" name="Text 35"/>
          <p:cNvSpPr/>
          <p:nvPr/>
        </p:nvSpPr>
        <p:spPr>
          <a:xfrm>
            <a:off x="7517963" y="6528792"/>
            <a:ext cx="290036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Nâng cao với AI</a:t>
            </a:r>
            <a:endParaRPr lang="en-US" sz="1550" dirty="0"/>
          </a:p>
        </p:txBody>
      </p:sp>
      <p:sp>
        <p:nvSpPr>
          <p:cNvPr id="38" name="Text 36"/>
          <p:cNvSpPr/>
          <p:nvPr/>
        </p:nvSpPr>
        <p:spPr>
          <a:xfrm>
            <a:off x="10823615" y="6528792"/>
            <a:ext cx="290417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Cursor gỡ lỗi thông minh hơn.</a:t>
            </a:r>
            <a:endParaRPr lang="en-US" sz="1550" dirty="0"/>
          </a:p>
        </p:txBody>
      </p:sp>
      <p:sp>
        <p:nvSpPr>
          <p:cNvPr id="39" name="Text 37"/>
          <p:cNvSpPr/>
          <p:nvPr/>
        </p:nvSpPr>
        <p:spPr>
          <a:xfrm>
            <a:off x="696158" y="7205305"/>
            <a:ext cx="13238083" cy="318254"/>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Chọn GitHub Copilot nếu bạn muốn một công cụ hỗ trợ code mạnh mẽ cho IDE hiện tại. Chọn Cursor nếu bạn muốn một IDE tích hợp AI toàn diện.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383625"/>
            <a:ext cx="11359039"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Frappe Framework: Nền Tảng Mã Nguồn Mở</a:t>
            </a:r>
            <a:endParaRPr lang="en-US" sz="4400" dirty="0"/>
          </a:p>
        </p:txBody>
      </p:sp>
      <p:sp>
        <p:nvSpPr>
          <p:cNvPr id="3" name="Text 1"/>
          <p:cNvSpPr/>
          <p:nvPr/>
        </p:nvSpPr>
        <p:spPr>
          <a:xfrm>
            <a:off x="2206585" y="3749278"/>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Frappe là gì?</a:t>
            </a:r>
            <a:endParaRPr lang="en-US" sz="2200" dirty="0"/>
          </a:p>
        </p:txBody>
      </p:sp>
      <p:sp>
        <p:nvSpPr>
          <p:cNvPr id="4" name="Text 2"/>
          <p:cNvSpPr/>
          <p:nvPr/>
        </p:nvSpPr>
        <p:spPr>
          <a:xfrm>
            <a:off x="837724" y="4244816"/>
            <a:ext cx="4185047" cy="766048"/>
          </a:xfrm>
          <a:prstGeom prst="rect">
            <a:avLst/>
          </a:prstGeom>
          <a:noFill/>
          <a:ln/>
        </p:spPr>
        <p:txBody>
          <a:bodyPr wrap="square" lIns="0" tIns="0" rIns="0" bIns="0" rtlCol="0" anchor="t"/>
          <a:lstStyle/>
          <a:p>
            <a:pPr algn="r" indent="0" marL="0">
              <a:lnSpc>
                <a:spcPts val="3000"/>
              </a:lnSpc>
              <a:buNone/>
            </a:pPr>
            <a:r>
              <a:rPr lang="en-US" sz="1850" dirty="0">
                <a:solidFill>
                  <a:srgbClr val="00002E"/>
                </a:solidFill>
                <a:latin typeface="PT Sans" pitchFamily="34" charset="0"/>
                <a:ea typeface="PT Sans" pitchFamily="34" charset="-122"/>
                <a:cs typeface="PT Sans" pitchFamily="34" charset="-120"/>
              </a:rPr>
              <a:t>Nền tảng web mã nguồn mở dựa trên Python và JavaScript.</a:t>
            </a:r>
            <a:endParaRPr lang="en-US" sz="1850" dirty="0"/>
          </a:p>
        </p:txBody>
      </p:sp>
      <p:pic>
        <p:nvPicPr>
          <p:cNvPr id="5" name="Image 0" descr="preencoded.png">    </p:cNvPr>
          <p:cNvPicPr>
            <a:picLocks noChangeAspect="1"/>
          </p:cNvPicPr>
          <p:nvPr/>
        </p:nvPicPr>
        <p:blipFill>
          <a:blip r:embed="rId1"/>
          <a:stretch>
            <a:fillRect/>
          </a:stretch>
        </p:blipFill>
        <p:spPr>
          <a:xfrm>
            <a:off x="5501521" y="2566392"/>
            <a:ext cx="3627358" cy="3627358"/>
          </a:xfrm>
          <a:prstGeom prst="rect">
            <a:avLst/>
          </a:prstGeom>
        </p:spPr>
      </p:pic>
      <p:sp>
        <p:nvSpPr>
          <p:cNvPr id="6" name="Shape 3"/>
          <p:cNvSpPr/>
          <p:nvPr/>
        </p:nvSpPr>
        <p:spPr>
          <a:xfrm>
            <a:off x="5270302" y="4080867"/>
            <a:ext cx="598408" cy="598408"/>
          </a:xfrm>
          <a:prstGeom prst="roundRect">
            <a:avLst>
              <a:gd name="adj" fmla="val 1526526"/>
            </a:avLst>
          </a:prstGeom>
          <a:solidFill>
            <a:srgbClr val="F3F3FF"/>
          </a:solidFill>
          <a:ln w="22860">
            <a:solidFill>
              <a:srgbClr val="2D4DF2"/>
            </a:solidFill>
            <a:prstDash val="solid"/>
          </a:ln>
        </p:spPr>
      </p:sp>
      <p:sp>
        <p:nvSpPr>
          <p:cNvPr id="7" name="Text 4"/>
          <p:cNvSpPr/>
          <p:nvPr/>
        </p:nvSpPr>
        <p:spPr>
          <a:xfrm>
            <a:off x="5434846" y="4211717"/>
            <a:ext cx="269200" cy="336590"/>
          </a:xfrm>
          <a:prstGeom prst="rect">
            <a:avLst/>
          </a:prstGeom>
          <a:noFill/>
          <a:ln/>
        </p:spPr>
        <p:txBody>
          <a:bodyPr wrap="none" lIns="0" tIns="0" rIns="0" bIns="0" rtlCol="0" anchor="t"/>
          <a:lstStyle/>
          <a:p>
            <a:pPr algn="l" indent="0" marL="0">
              <a:lnSpc>
                <a:spcPts val="3350"/>
              </a:lnSpc>
              <a:buNone/>
            </a:pPr>
            <a:r>
              <a:rPr lang="en-US" sz="2100" dirty="0">
                <a:solidFill>
                  <a:srgbClr val="00002E"/>
                </a:solidFill>
                <a:latin typeface="Nunito Semi Bold" pitchFamily="34" charset="0"/>
                <a:ea typeface="Nunito Semi Bold" pitchFamily="34" charset="-122"/>
                <a:cs typeface="Nunito Semi Bold" pitchFamily="34" charset="-120"/>
              </a:rPr>
              <a:t>1</a:t>
            </a:r>
            <a:endParaRPr lang="en-US" sz="2100" dirty="0"/>
          </a:p>
        </p:txBody>
      </p:sp>
      <p:sp>
        <p:nvSpPr>
          <p:cNvPr id="8" name="Text 5"/>
          <p:cNvSpPr/>
          <p:nvPr/>
        </p:nvSpPr>
        <p:spPr>
          <a:xfrm>
            <a:off x="9487853" y="275260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Tính năng</a:t>
            </a:r>
            <a:endParaRPr lang="en-US" sz="2200" dirty="0"/>
          </a:p>
        </p:txBody>
      </p:sp>
      <p:sp>
        <p:nvSpPr>
          <p:cNvPr id="9" name="Text 6"/>
          <p:cNvSpPr/>
          <p:nvPr/>
        </p:nvSpPr>
        <p:spPr>
          <a:xfrm>
            <a:off x="9487853" y="3248144"/>
            <a:ext cx="4304824"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Xây dựng ứng dụng web nhanh chóng, dễ dàng, giao diện trực quan.</a:t>
            </a:r>
            <a:endParaRPr lang="en-US" sz="1850" dirty="0"/>
          </a:p>
        </p:txBody>
      </p:sp>
      <p:pic>
        <p:nvPicPr>
          <p:cNvPr id="10" name="Image 1" descr="preencoded.png">    </p:cNvPr>
          <p:cNvPicPr>
            <a:picLocks noChangeAspect="1"/>
          </p:cNvPicPr>
          <p:nvPr/>
        </p:nvPicPr>
        <p:blipFill>
          <a:blip r:embed="rId2"/>
          <a:stretch>
            <a:fillRect/>
          </a:stretch>
        </p:blipFill>
        <p:spPr>
          <a:xfrm>
            <a:off x="5501521" y="2566392"/>
            <a:ext cx="3627358" cy="3627358"/>
          </a:xfrm>
          <a:prstGeom prst="rect">
            <a:avLst/>
          </a:prstGeom>
        </p:spPr>
      </p:pic>
      <p:sp>
        <p:nvSpPr>
          <p:cNvPr id="11" name="Shape 7"/>
          <p:cNvSpPr/>
          <p:nvPr/>
        </p:nvSpPr>
        <p:spPr>
          <a:xfrm>
            <a:off x="7888724" y="2569012"/>
            <a:ext cx="598408" cy="598408"/>
          </a:xfrm>
          <a:prstGeom prst="roundRect">
            <a:avLst>
              <a:gd name="adj" fmla="val 1526526"/>
            </a:avLst>
          </a:prstGeom>
          <a:solidFill>
            <a:srgbClr val="F3F3FF"/>
          </a:solidFill>
          <a:ln w="22860">
            <a:solidFill>
              <a:srgbClr val="018CE1"/>
            </a:solidFill>
            <a:prstDash val="solid"/>
          </a:ln>
        </p:spPr>
      </p:sp>
      <p:sp>
        <p:nvSpPr>
          <p:cNvPr id="12" name="Text 8"/>
          <p:cNvSpPr/>
          <p:nvPr/>
        </p:nvSpPr>
        <p:spPr>
          <a:xfrm>
            <a:off x="8053268" y="2699861"/>
            <a:ext cx="269200" cy="336590"/>
          </a:xfrm>
          <a:prstGeom prst="rect">
            <a:avLst/>
          </a:prstGeom>
          <a:noFill/>
          <a:ln/>
        </p:spPr>
        <p:txBody>
          <a:bodyPr wrap="none" lIns="0" tIns="0" rIns="0" bIns="0" rtlCol="0" anchor="t"/>
          <a:lstStyle/>
          <a:p>
            <a:pPr algn="l" indent="0" marL="0">
              <a:lnSpc>
                <a:spcPts val="3350"/>
              </a:lnSpc>
              <a:buNone/>
            </a:pPr>
            <a:r>
              <a:rPr lang="en-US" sz="2100" dirty="0">
                <a:solidFill>
                  <a:srgbClr val="00002E"/>
                </a:solidFill>
                <a:latin typeface="Nunito Semi Bold" pitchFamily="34" charset="0"/>
                <a:ea typeface="Nunito Semi Bold" pitchFamily="34" charset="-122"/>
                <a:cs typeface="Nunito Semi Bold" pitchFamily="34" charset="-120"/>
              </a:rPr>
              <a:t>2</a:t>
            </a:r>
            <a:endParaRPr lang="en-US" sz="2100" dirty="0"/>
          </a:p>
        </p:txBody>
      </p:sp>
      <p:sp>
        <p:nvSpPr>
          <p:cNvPr id="13" name="Text 9"/>
          <p:cNvSpPr/>
          <p:nvPr/>
        </p:nvSpPr>
        <p:spPr>
          <a:xfrm>
            <a:off x="9487853" y="474583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ERPNext</a:t>
            </a:r>
            <a:endParaRPr lang="en-US" sz="2200" dirty="0"/>
          </a:p>
        </p:txBody>
      </p:sp>
      <p:sp>
        <p:nvSpPr>
          <p:cNvPr id="14" name="Text 10"/>
          <p:cNvSpPr/>
          <p:nvPr/>
        </p:nvSpPr>
        <p:spPr>
          <a:xfrm>
            <a:off x="9487853" y="5241369"/>
            <a:ext cx="4304824"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Ứng dụng ERP phổ biến được xây dựng trên Frappe.</a:t>
            </a:r>
            <a:endParaRPr lang="en-US" sz="1850" dirty="0"/>
          </a:p>
        </p:txBody>
      </p:sp>
      <p:pic>
        <p:nvPicPr>
          <p:cNvPr id="15" name="Image 2" descr="preencoded.png">    </p:cNvPr>
          <p:cNvPicPr>
            <a:picLocks noChangeAspect="1"/>
          </p:cNvPicPr>
          <p:nvPr/>
        </p:nvPicPr>
        <p:blipFill>
          <a:blip r:embed="rId3"/>
          <a:stretch>
            <a:fillRect/>
          </a:stretch>
        </p:blipFill>
        <p:spPr>
          <a:xfrm>
            <a:off x="5501521" y="2566392"/>
            <a:ext cx="3627358" cy="3627358"/>
          </a:xfrm>
          <a:prstGeom prst="rect">
            <a:avLst/>
          </a:prstGeom>
        </p:spPr>
      </p:pic>
      <p:sp>
        <p:nvSpPr>
          <p:cNvPr id="16" name="Shape 11"/>
          <p:cNvSpPr/>
          <p:nvPr/>
        </p:nvSpPr>
        <p:spPr>
          <a:xfrm>
            <a:off x="7888724" y="5592604"/>
            <a:ext cx="598408" cy="598408"/>
          </a:xfrm>
          <a:prstGeom prst="roundRect">
            <a:avLst>
              <a:gd name="adj" fmla="val 1526526"/>
            </a:avLst>
          </a:prstGeom>
          <a:solidFill>
            <a:srgbClr val="F3F3FF"/>
          </a:solidFill>
          <a:ln w="22860">
            <a:solidFill>
              <a:srgbClr val="DA33BF"/>
            </a:solidFill>
            <a:prstDash val="solid"/>
          </a:ln>
        </p:spPr>
      </p:sp>
      <p:sp>
        <p:nvSpPr>
          <p:cNvPr id="17" name="Text 12"/>
          <p:cNvSpPr/>
          <p:nvPr/>
        </p:nvSpPr>
        <p:spPr>
          <a:xfrm>
            <a:off x="8053268" y="5723453"/>
            <a:ext cx="269200" cy="336590"/>
          </a:xfrm>
          <a:prstGeom prst="rect">
            <a:avLst/>
          </a:prstGeom>
          <a:noFill/>
          <a:ln/>
        </p:spPr>
        <p:txBody>
          <a:bodyPr wrap="none" lIns="0" tIns="0" rIns="0" bIns="0" rtlCol="0" anchor="t"/>
          <a:lstStyle/>
          <a:p>
            <a:pPr algn="l" indent="0" marL="0">
              <a:lnSpc>
                <a:spcPts val="3350"/>
              </a:lnSpc>
              <a:buNone/>
            </a:pPr>
            <a:r>
              <a:rPr lang="en-US" sz="2100" dirty="0">
                <a:solidFill>
                  <a:srgbClr val="00002E"/>
                </a:solidFill>
                <a:latin typeface="Nunito Semi Bold" pitchFamily="34" charset="0"/>
                <a:ea typeface="Nunito Semi Bold" pitchFamily="34" charset="-122"/>
                <a:cs typeface="Nunito Semi Bold" pitchFamily="34" charset="-120"/>
              </a:rPr>
              <a:t>3</a:t>
            </a:r>
            <a:endParaRPr lang="en-US" sz="2100" dirty="0"/>
          </a:p>
        </p:txBody>
      </p:sp>
      <p:sp>
        <p:nvSpPr>
          <p:cNvPr id="18" name="Text 13"/>
          <p:cNvSpPr/>
          <p:nvPr/>
        </p:nvSpPr>
        <p:spPr>
          <a:xfrm>
            <a:off x="837724" y="6462951"/>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Frappe có cộng đồng lớn mạnh, nhiều tài liệu hướng dẫn. Thích hợp cho việc xây dựng các ứng dụng web phức tạp.</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18078" y="645319"/>
            <a:ext cx="7507843" cy="1374696"/>
          </a:xfrm>
          <a:prstGeom prst="rect">
            <a:avLst/>
          </a:prstGeom>
          <a:noFill/>
          <a:ln/>
        </p:spPr>
        <p:txBody>
          <a:bodyPr wrap="square" lIns="0" tIns="0" rIns="0" bIns="0" rtlCol="0" anchor="t"/>
          <a:lstStyle/>
          <a:p>
            <a:pPr algn="l" indent="0" marL="0">
              <a:lnSpc>
                <a:spcPts val="5400"/>
              </a:lnSpc>
              <a:buNone/>
            </a:pPr>
            <a:r>
              <a:rPr lang="en-US" sz="4300" dirty="0">
                <a:solidFill>
                  <a:srgbClr val="00002E"/>
                </a:solidFill>
                <a:latin typeface="Nunito Semi Bold" pitchFamily="34" charset="0"/>
                <a:ea typeface="Nunito Semi Bold" pitchFamily="34" charset="-122"/>
                <a:cs typeface="Nunito Semi Bold" pitchFamily="34" charset="-120"/>
              </a:rPr>
              <a:t>Tại Sao Frappe Lại Liên Quan?</a:t>
            </a:r>
            <a:endParaRPr lang="en-US" sz="4300" dirty="0"/>
          </a:p>
        </p:txBody>
      </p:sp>
      <p:sp>
        <p:nvSpPr>
          <p:cNvPr id="4" name="Text 1"/>
          <p:cNvSpPr/>
          <p:nvPr/>
        </p:nvSpPr>
        <p:spPr>
          <a:xfrm>
            <a:off x="818078" y="2370534"/>
            <a:ext cx="7507843" cy="373856"/>
          </a:xfrm>
          <a:prstGeom prst="rect">
            <a:avLst/>
          </a:prstGeom>
          <a:noFill/>
          <a:ln/>
        </p:spPr>
        <p:txBody>
          <a:bodyPr wrap="none" lIns="0" tIns="0" rIns="0" bIns="0" rtlCol="0" anchor="t"/>
          <a:lstStyle/>
          <a:p>
            <a:pPr algn="l" indent="0" marL="0">
              <a:lnSpc>
                <a:spcPts val="2900"/>
              </a:lnSpc>
              <a:buNone/>
            </a:pPr>
            <a:r>
              <a:rPr lang="en-US" sz="1800" dirty="0">
                <a:solidFill>
                  <a:srgbClr val="00002E"/>
                </a:solidFill>
                <a:latin typeface="PT Sans" pitchFamily="34" charset="0"/>
                <a:ea typeface="PT Sans" pitchFamily="34" charset="-122"/>
                <a:cs typeface="PT Sans" pitchFamily="34" charset="-120"/>
              </a:rPr>
              <a:t>Frappe giúp đơn giản hóa việc phát triển ứng dụng web.</a:t>
            </a:r>
            <a:endParaRPr lang="en-US" sz="1800" dirty="0"/>
          </a:p>
        </p:txBody>
      </p:sp>
      <p:sp>
        <p:nvSpPr>
          <p:cNvPr id="5" name="Text 2"/>
          <p:cNvSpPr/>
          <p:nvPr/>
        </p:nvSpPr>
        <p:spPr>
          <a:xfrm>
            <a:off x="818078" y="3007281"/>
            <a:ext cx="7507843" cy="373856"/>
          </a:xfrm>
          <a:prstGeom prst="rect">
            <a:avLst/>
          </a:prstGeom>
          <a:noFill/>
          <a:ln/>
        </p:spPr>
        <p:txBody>
          <a:bodyPr wrap="none" lIns="0" tIns="0" rIns="0" bIns="0" rtlCol="0" anchor="t"/>
          <a:lstStyle/>
          <a:p>
            <a:pPr algn="l" indent="0" marL="0">
              <a:lnSpc>
                <a:spcPts val="2900"/>
              </a:lnSpc>
              <a:buNone/>
            </a:pPr>
            <a:r>
              <a:rPr lang="en-US" sz="1800" dirty="0">
                <a:solidFill>
                  <a:srgbClr val="00002E"/>
                </a:solidFill>
                <a:latin typeface="PT Sans" pitchFamily="34" charset="0"/>
                <a:ea typeface="PT Sans" pitchFamily="34" charset="-122"/>
                <a:cs typeface="PT Sans" pitchFamily="34" charset="-120"/>
              </a:rPr>
              <a:t>Nó cung cấp các công cụ và framework mạnh mẽ.</a:t>
            </a:r>
            <a:endParaRPr lang="en-US" sz="1800" dirty="0"/>
          </a:p>
        </p:txBody>
      </p:sp>
      <p:sp>
        <p:nvSpPr>
          <p:cNvPr id="6" name="Shape 3"/>
          <p:cNvSpPr/>
          <p:nvPr/>
        </p:nvSpPr>
        <p:spPr>
          <a:xfrm>
            <a:off x="818078" y="3906917"/>
            <a:ext cx="525899" cy="525899"/>
          </a:xfrm>
          <a:prstGeom prst="roundRect">
            <a:avLst>
              <a:gd name="adj" fmla="val 66673"/>
            </a:avLst>
          </a:prstGeom>
          <a:solidFill>
            <a:srgbClr val="F3F3FF"/>
          </a:solidFill>
          <a:ln w="22860">
            <a:solidFill>
              <a:srgbClr val="2D4DF2"/>
            </a:solidFill>
            <a:prstDash val="solid"/>
          </a:ln>
        </p:spPr>
      </p:sp>
      <p:sp>
        <p:nvSpPr>
          <p:cNvPr id="7" name="Text 4"/>
          <p:cNvSpPr/>
          <p:nvPr/>
        </p:nvSpPr>
        <p:spPr>
          <a:xfrm>
            <a:off x="916007" y="3963591"/>
            <a:ext cx="329922" cy="412433"/>
          </a:xfrm>
          <a:prstGeom prst="rect">
            <a:avLst/>
          </a:prstGeom>
          <a:noFill/>
          <a:ln/>
        </p:spPr>
        <p:txBody>
          <a:bodyPr wrap="none" lIns="0" tIns="0" rIns="0" bIns="0" rtlCol="0" anchor="t"/>
          <a:lstStyle/>
          <a:p>
            <a:pPr algn="ctr" indent="0" marL="0">
              <a:lnSpc>
                <a:spcPts val="2550"/>
              </a:lnSpc>
              <a:buNone/>
            </a:pPr>
            <a:r>
              <a:rPr lang="en-US" sz="2550" dirty="0">
                <a:solidFill>
                  <a:srgbClr val="00002E"/>
                </a:solidFill>
                <a:latin typeface="Nunito Semi Bold" pitchFamily="34" charset="0"/>
                <a:ea typeface="Nunito Semi Bold" pitchFamily="34" charset="-122"/>
                <a:cs typeface="Nunito Semi Bold" pitchFamily="34" charset="-120"/>
              </a:rPr>
              <a:t>1</a:t>
            </a:r>
            <a:endParaRPr lang="en-US" sz="2550" dirty="0"/>
          </a:p>
        </p:txBody>
      </p:sp>
      <p:sp>
        <p:nvSpPr>
          <p:cNvPr id="8" name="Text 5"/>
          <p:cNvSpPr/>
          <p:nvPr/>
        </p:nvSpPr>
        <p:spPr>
          <a:xfrm>
            <a:off x="1577697" y="3906917"/>
            <a:ext cx="2877503" cy="687467"/>
          </a:xfrm>
          <a:prstGeom prst="rect">
            <a:avLst/>
          </a:prstGeom>
          <a:noFill/>
          <a:ln/>
        </p:spPr>
        <p:txBody>
          <a:bodyPr wrap="squar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Phát Triển Nhanh Chóng</a:t>
            </a:r>
            <a:endParaRPr lang="en-US" sz="2150" dirty="0"/>
          </a:p>
        </p:txBody>
      </p:sp>
      <p:sp>
        <p:nvSpPr>
          <p:cNvPr id="9" name="Text 6"/>
          <p:cNvSpPr/>
          <p:nvPr/>
        </p:nvSpPr>
        <p:spPr>
          <a:xfrm>
            <a:off x="1577697" y="4734520"/>
            <a:ext cx="2877503" cy="1495425"/>
          </a:xfrm>
          <a:prstGeom prst="rect">
            <a:avLst/>
          </a:prstGeom>
          <a:noFill/>
          <a:ln/>
        </p:spPr>
        <p:txBody>
          <a:bodyPr wrap="square" lIns="0" tIns="0" rIns="0" bIns="0" rtlCol="0" anchor="t"/>
          <a:lstStyle/>
          <a:p>
            <a:pPr algn="l" indent="0" marL="0">
              <a:lnSpc>
                <a:spcPts val="2900"/>
              </a:lnSpc>
              <a:buNone/>
            </a:pPr>
            <a:r>
              <a:rPr lang="en-US" sz="1800" dirty="0">
                <a:solidFill>
                  <a:srgbClr val="00002E"/>
                </a:solidFill>
                <a:latin typeface="PT Sans" pitchFamily="34" charset="0"/>
                <a:ea typeface="PT Sans" pitchFamily="34" charset="-122"/>
                <a:cs typeface="PT Sans" pitchFamily="34" charset="-120"/>
              </a:rPr>
              <a:t>Frappe cho phép xây dựng ứng dụng nhanh hơn so với các phương pháp truyền thống.</a:t>
            </a:r>
            <a:endParaRPr lang="en-US" sz="1800" dirty="0"/>
          </a:p>
        </p:txBody>
      </p:sp>
      <p:sp>
        <p:nvSpPr>
          <p:cNvPr id="10" name="Shape 7"/>
          <p:cNvSpPr/>
          <p:nvPr/>
        </p:nvSpPr>
        <p:spPr>
          <a:xfrm>
            <a:off x="4688919" y="3906917"/>
            <a:ext cx="525899" cy="525899"/>
          </a:xfrm>
          <a:prstGeom prst="roundRect">
            <a:avLst>
              <a:gd name="adj" fmla="val 66673"/>
            </a:avLst>
          </a:prstGeom>
          <a:solidFill>
            <a:srgbClr val="F3F3FF"/>
          </a:solidFill>
          <a:ln w="22860">
            <a:solidFill>
              <a:srgbClr val="018CE1"/>
            </a:solidFill>
            <a:prstDash val="solid"/>
          </a:ln>
        </p:spPr>
      </p:sp>
      <p:sp>
        <p:nvSpPr>
          <p:cNvPr id="11" name="Text 8"/>
          <p:cNvSpPr/>
          <p:nvPr/>
        </p:nvSpPr>
        <p:spPr>
          <a:xfrm>
            <a:off x="4786848" y="3963591"/>
            <a:ext cx="329922" cy="412433"/>
          </a:xfrm>
          <a:prstGeom prst="rect">
            <a:avLst/>
          </a:prstGeom>
          <a:noFill/>
          <a:ln/>
        </p:spPr>
        <p:txBody>
          <a:bodyPr wrap="none" lIns="0" tIns="0" rIns="0" bIns="0" rtlCol="0" anchor="t"/>
          <a:lstStyle/>
          <a:p>
            <a:pPr algn="ctr" indent="0" marL="0">
              <a:lnSpc>
                <a:spcPts val="2550"/>
              </a:lnSpc>
              <a:buNone/>
            </a:pPr>
            <a:r>
              <a:rPr lang="en-US" sz="2550" dirty="0">
                <a:solidFill>
                  <a:srgbClr val="00002E"/>
                </a:solidFill>
                <a:latin typeface="Nunito Semi Bold" pitchFamily="34" charset="0"/>
                <a:ea typeface="Nunito Semi Bold" pitchFamily="34" charset="-122"/>
                <a:cs typeface="Nunito Semi Bold" pitchFamily="34" charset="-120"/>
              </a:rPr>
              <a:t>2</a:t>
            </a:r>
            <a:endParaRPr lang="en-US" sz="2550" dirty="0"/>
          </a:p>
        </p:txBody>
      </p:sp>
      <p:sp>
        <p:nvSpPr>
          <p:cNvPr id="12" name="Text 9"/>
          <p:cNvSpPr/>
          <p:nvPr/>
        </p:nvSpPr>
        <p:spPr>
          <a:xfrm>
            <a:off x="5448538" y="3906917"/>
            <a:ext cx="2749987" cy="343733"/>
          </a:xfrm>
          <a:prstGeom prst="rect">
            <a:avLst/>
          </a:prstGeom>
          <a:noFill/>
          <a:ln/>
        </p:spPr>
        <p:txBody>
          <a:bodyPr wrap="non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Dễ Dàng Tùy Biến</a:t>
            </a:r>
            <a:endParaRPr lang="en-US" sz="2150" dirty="0"/>
          </a:p>
        </p:txBody>
      </p:sp>
      <p:sp>
        <p:nvSpPr>
          <p:cNvPr id="13" name="Text 10"/>
          <p:cNvSpPr/>
          <p:nvPr/>
        </p:nvSpPr>
        <p:spPr>
          <a:xfrm>
            <a:off x="5448538" y="4390787"/>
            <a:ext cx="2877503" cy="1121569"/>
          </a:xfrm>
          <a:prstGeom prst="rect">
            <a:avLst/>
          </a:prstGeom>
          <a:noFill/>
          <a:ln/>
        </p:spPr>
        <p:txBody>
          <a:bodyPr wrap="square" lIns="0" tIns="0" rIns="0" bIns="0" rtlCol="0" anchor="t"/>
          <a:lstStyle/>
          <a:p>
            <a:pPr algn="l" indent="0" marL="0">
              <a:lnSpc>
                <a:spcPts val="2900"/>
              </a:lnSpc>
              <a:buNone/>
            </a:pPr>
            <a:r>
              <a:rPr lang="en-US" sz="1800" dirty="0">
                <a:solidFill>
                  <a:srgbClr val="00002E"/>
                </a:solidFill>
                <a:latin typeface="PT Sans" pitchFamily="34" charset="0"/>
                <a:ea typeface="PT Sans" pitchFamily="34" charset="-122"/>
                <a:cs typeface="PT Sans" pitchFamily="34" charset="-120"/>
              </a:rPr>
              <a:t>Ứng dụng có thể dễ dàng tùy chỉnh để phù hợp với nhu cầu cụ thể.</a:t>
            </a:r>
            <a:endParaRPr lang="en-US" sz="1800" dirty="0"/>
          </a:p>
        </p:txBody>
      </p:sp>
      <p:sp>
        <p:nvSpPr>
          <p:cNvPr id="14" name="Shape 11"/>
          <p:cNvSpPr/>
          <p:nvPr/>
        </p:nvSpPr>
        <p:spPr>
          <a:xfrm>
            <a:off x="818078" y="6726555"/>
            <a:ext cx="525899" cy="525899"/>
          </a:xfrm>
          <a:prstGeom prst="roundRect">
            <a:avLst>
              <a:gd name="adj" fmla="val 66673"/>
            </a:avLst>
          </a:prstGeom>
          <a:solidFill>
            <a:srgbClr val="F3F3FF"/>
          </a:solidFill>
          <a:ln w="22860">
            <a:solidFill>
              <a:srgbClr val="DA33BF"/>
            </a:solidFill>
            <a:prstDash val="solid"/>
          </a:ln>
        </p:spPr>
      </p:sp>
      <p:sp>
        <p:nvSpPr>
          <p:cNvPr id="15" name="Text 12"/>
          <p:cNvSpPr/>
          <p:nvPr/>
        </p:nvSpPr>
        <p:spPr>
          <a:xfrm>
            <a:off x="916007" y="6783229"/>
            <a:ext cx="329922" cy="412433"/>
          </a:xfrm>
          <a:prstGeom prst="rect">
            <a:avLst/>
          </a:prstGeom>
          <a:noFill/>
          <a:ln/>
        </p:spPr>
        <p:txBody>
          <a:bodyPr wrap="none" lIns="0" tIns="0" rIns="0" bIns="0" rtlCol="0" anchor="t"/>
          <a:lstStyle/>
          <a:p>
            <a:pPr algn="ctr" indent="0" marL="0">
              <a:lnSpc>
                <a:spcPts val="2550"/>
              </a:lnSpc>
              <a:buNone/>
            </a:pPr>
            <a:r>
              <a:rPr lang="en-US" sz="2550" dirty="0">
                <a:solidFill>
                  <a:srgbClr val="00002E"/>
                </a:solidFill>
                <a:latin typeface="Nunito Semi Bold" pitchFamily="34" charset="0"/>
                <a:ea typeface="Nunito Semi Bold" pitchFamily="34" charset="-122"/>
                <a:cs typeface="Nunito Semi Bold" pitchFamily="34" charset="-120"/>
              </a:rPr>
              <a:t>3</a:t>
            </a:r>
            <a:endParaRPr lang="en-US" sz="2550" dirty="0"/>
          </a:p>
        </p:txBody>
      </p:sp>
      <p:sp>
        <p:nvSpPr>
          <p:cNvPr id="16" name="Text 13"/>
          <p:cNvSpPr/>
          <p:nvPr/>
        </p:nvSpPr>
        <p:spPr>
          <a:xfrm>
            <a:off x="1577697" y="6726555"/>
            <a:ext cx="2749987" cy="343733"/>
          </a:xfrm>
          <a:prstGeom prst="rect">
            <a:avLst/>
          </a:prstGeom>
          <a:noFill/>
          <a:ln/>
        </p:spPr>
        <p:txBody>
          <a:bodyPr wrap="non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Mã Nguồn Mở</a:t>
            </a:r>
            <a:endParaRPr lang="en-US" sz="2150" dirty="0"/>
          </a:p>
        </p:txBody>
      </p:sp>
      <p:sp>
        <p:nvSpPr>
          <p:cNvPr id="17" name="Text 14"/>
          <p:cNvSpPr/>
          <p:nvPr/>
        </p:nvSpPr>
        <p:spPr>
          <a:xfrm>
            <a:off x="1577697" y="7210425"/>
            <a:ext cx="6748224" cy="373856"/>
          </a:xfrm>
          <a:prstGeom prst="rect">
            <a:avLst/>
          </a:prstGeom>
          <a:noFill/>
          <a:ln/>
        </p:spPr>
        <p:txBody>
          <a:bodyPr wrap="none" lIns="0" tIns="0" rIns="0" bIns="0" rtlCol="0" anchor="t"/>
          <a:lstStyle/>
          <a:p>
            <a:pPr algn="l" indent="0" marL="0">
              <a:lnSpc>
                <a:spcPts val="2900"/>
              </a:lnSpc>
              <a:buNone/>
            </a:pPr>
            <a:r>
              <a:rPr lang="en-US" sz="1800" dirty="0">
                <a:solidFill>
                  <a:srgbClr val="00002E"/>
                </a:solidFill>
                <a:latin typeface="PT Sans" pitchFamily="34" charset="0"/>
                <a:ea typeface="PT Sans" pitchFamily="34" charset="-122"/>
                <a:cs typeface="PT Sans" pitchFamily="34" charset="-120"/>
              </a:rPr>
              <a:t>Frappe là mã nguồn mở, cho phép sử dụng và sửa đổi miễn phí.</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2025-04-13T13:30:24Z</dcterms:created>
  <dcterms:modified xsi:type="dcterms:W3CDTF">2025-04-13T13:30:24Z</dcterms:modified>
</cp:coreProperties>
</file>